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1151" r:id="rId2"/>
    <p:sldId id="362" r:id="rId3"/>
    <p:sldId id="284" r:id="rId4"/>
    <p:sldId id="840" r:id="rId5"/>
    <p:sldId id="841" r:id="rId6"/>
    <p:sldId id="842" r:id="rId7"/>
    <p:sldId id="843" r:id="rId8"/>
    <p:sldId id="844" r:id="rId9"/>
    <p:sldId id="845" r:id="rId10"/>
    <p:sldId id="846" r:id="rId11"/>
    <p:sldId id="847" r:id="rId12"/>
    <p:sldId id="848" r:id="rId13"/>
    <p:sldId id="849" r:id="rId14"/>
    <p:sldId id="850" r:id="rId15"/>
    <p:sldId id="851" r:id="rId16"/>
    <p:sldId id="852" r:id="rId17"/>
    <p:sldId id="853" r:id="rId18"/>
    <p:sldId id="854" r:id="rId19"/>
  </p:sldIdLst>
  <p:sldSz cx="9144000" cy="6858000" type="screen4x3"/>
  <p:notesSz cx="7104063" cy="10234613"/>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a:srgbClr val="FFCCCC"/>
    <a:srgbClr val="05663D"/>
    <a:srgbClr val="FF0000"/>
    <a:srgbClr val="262673"/>
    <a:srgbClr val="326843"/>
    <a:srgbClr val="0086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2" d="100"/>
          <a:sy n="102" d="100"/>
        </p:scale>
        <p:origin x="438"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7D77C6CF-96CB-4BCC-988F-36A7668D8B6B}"/>
              </a:ext>
            </a:extLst>
          </p:cNvPr>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de-DE"/>
          </a:p>
        </p:txBody>
      </p:sp>
      <p:sp>
        <p:nvSpPr>
          <p:cNvPr id="3" name="Datumsplatzhalter 2">
            <a:extLst>
              <a:ext uri="{FF2B5EF4-FFF2-40B4-BE49-F238E27FC236}">
                <a16:creationId xmlns:a16="http://schemas.microsoft.com/office/drawing/2014/main" id="{11FBD1CD-90D5-4BF1-AAE0-CF1EDA7CDC11}"/>
              </a:ext>
            </a:extLst>
          </p:cNvPr>
          <p:cNvSpPr>
            <a:spLocks noGrp="1"/>
          </p:cNvSpPr>
          <p:nvPr>
            <p:ph type="dt" sz="quarter" idx="1"/>
          </p:nvPr>
        </p:nvSpPr>
        <p:spPr>
          <a:xfrm>
            <a:off x="4023992" y="0"/>
            <a:ext cx="3078427" cy="513508"/>
          </a:xfrm>
          <a:prstGeom prst="rect">
            <a:avLst/>
          </a:prstGeom>
        </p:spPr>
        <p:txBody>
          <a:bodyPr vert="horz" lIns="99075" tIns="49538" rIns="99075" bIns="49538" rtlCol="0"/>
          <a:lstStyle>
            <a:lvl1pPr algn="r">
              <a:defRPr sz="1300"/>
            </a:lvl1pPr>
          </a:lstStyle>
          <a:p>
            <a:endParaRPr lang="de-DE"/>
          </a:p>
        </p:txBody>
      </p:sp>
      <p:sp>
        <p:nvSpPr>
          <p:cNvPr id="4" name="Fußzeilenplatzhalter 3">
            <a:extLst>
              <a:ext uri="{FF2B5EF4-FFF2-40B4-BE49-F238E27FC236}">
                <a16:creationId xmlns:a16="http://schemas.microsoft.com/office/drawing/2014/main" id="{B1A105C7-14A7-4CA3-AB84-BE6EDD586C98}"/>
              </a:ext>
            </a:extLst>
          </p:cNvPr>
          <p:cNvSpPr>
            <a:spLocks noGrp="1"/>
          </p:cNvSpPr>
          <p:nvPr>
            <p:ph type="ftr" sz="quarter" idx="2"/>
          </p:nvPr>
        </p:nvSpPr>
        <p:spPr>
          <a:xfrm>
            <a:off x="0" y="9721107"/>
            <a:ext cx="3078427" cy="513507"/>
          </a:xfrm>
          <a:prstGeom prst="rect">
            <a:avLst/>
          </a:prstGeom>
        </p:spPr>
        <p:txBody>
          <a:bodyPr vert="horz" lIns="99075" tIns="49538" rIns="99075" bIns="49538" rtlCol="0" anchor="b"/>
          <a:lstStyle>
            <a:lvl1pPr algn="l">
              <a:defRPr sz="1300"/>
            </a:lvl1pPr>
          </a:lstStyle>
          <a:p>
            <a:endParaRPr lang="de-DE"/>
          </a:p>
        </p:txBody>
      </p:sp>
      <p:sp>
        <p:nvSpPr>
          <p:cNvPr id="5" name="Foliennummernplatzhalter 4">
            <a:extLst>
              <a:ext uri="{FF2B5EF4-FFF2-40B4-BE49-F238E27FC236}">
                <a16:creationId xmlns:a16="http://schemas.microsoft.com/office/drawing/2014/main" id="{E8DD0420-3D95-48CF-9837-BBEDB1A40DD2}"/>
              </a:ext>
            </a:extLst>
          </p:cNvPr>
          <p:cNvSpPr>
            <a:spLocks noGrp="1"/>
          </p:cNvSpPr>
          <p:nvPr>
            <p:ph type="sldNum" sz="quarter" idx="3"/>
          </p:nvPr>
        </p:nvSpPr>
        <p:spPr>
          <a:xfrm>
            <a:off x="4023992" y="9721107"/>
            <a:ext cx="3078427" cy="513507"/>
          </a:xfrm>
          <a:prstGeom prst="rect">
            <a:avLst/>
          </a:prstGeom>
        </p:spPr>
        <p:txBody>
          <a:bodyPr vert="horz" lIns="99075" tIns="49538" rIns="99075" bIns="49538" rtlCol="0" anchor="b"/>
          <a:lstStyle>
            <a:lvl1pPr algn="r">
              <a:defRPr sz="1300"/>
            </a:lvl1pPr>
          </a:lstStyle>
          <a:p>
            <a:fld id="{1CE3E78D-523F-433B-BC6F-AF2708688C39}" type="slidenum">
              <a:rPr lang="de-DE" smtClean="0"/>
              <a:t>‹Nr.›</a:t>
            </a:fld>
            <a:endParaRPr lang="de-DE"/>
          </a:p>
        </p:txBody>
      </p:sp>
    </p:spTree>
    <p:extLst>
      <p:ext uri="{BB962C8B-B14F-4D97-AF65-F5344CB8AC3E}">
        <p14:creationId xmlns:p14="http://schemas.microsoft.com/office/powerpoint/2010/main" val="1782551365"/>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de-DE"/>
          </a:p>
        </p:txBody>
      </p:sp>
      <p:sp>
        <p:nvSpPr>
          <p:cNvPr id="3" name="Datumsplatzhalt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endParaRPr lang="de-DE"/>
          </a:p>
        </p:txBody>
      </p:sp>
      <p:sp>
        <p:nvSpPr>
          <p:cNvPr id="4" name="Folienbildplatzhalter 3"/>
          <p:cNvSpPr>
            <a:spLocks noGrp="1" noRot="1" noChangeAspect="1"/>
          </p:cNvSpPr>
          <p:nvPr>
            <p:ph type="sldImg" idx="2"/>
          </p:nvPr>
        </p:nvSpPr>
        <p:spPr>
          <a:xfrm>
            <a:off x="1249363" y="1279525"/>
            <a:ext cx="4605337" cy="3454400"/>
          </a:xfrm>
          <a:prstGeom prst="rect">
            <a:avLst/>
          </a:prstGeom>
          <a:noFill/>
          <a:ln w="12700">
            <a:solidFill>
              <a:prstClr val="black"/>
            </a:solidFill>
          </a:ln>
        </p:spPr>
        <p:txBody>
          <a:bodyPr vert="horz" lIns="99075" tIns="49538" rIns="99075" bIns="49538" rtlCol="0" anchor="ctr"/>
          <a:lstStyle/>
          <a:p>
            <a:endParaRPr lang="de-DE"/>
          </a:p>
        </p:txBody>
      </p:sp>
      <p:sp>
        <p:nvSpPr>
          <p:cNvPr id="5" name="Notizenplatzhalt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de-DE"/>
          </a:p>
        </p:txBody>
      </p:sp>
      <p:sp>
        <p:nvSpPr>
          <p:cNvPr id="7" name="Foliennummernplatzhalt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63A5EC52-5F28-4D31-A8AB-01A7CB910DD2}" type="slidenum">
              <a:rPr lang="de-DE" smtClean="0"/>
              <a:t>‹Nr.›</a:t>
            </a:fld>
            <a:endParaRPr lang="de-DE"/>
          </a:p>
        </p:txBody>
      </p:sp>
    </p:spTree>
    <p:extLst>
      <p:ext uri="{BB962C8B-B14F-4D97-AF65-F5344CB8AC3E}">
        <p14:creationId xmlns:p14="http://schemas.microsoft.com/office/powerpoint/2010/main" val="2867250764"/>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13B56D3-E7B6-419E-94F0-99B6F41E340B}" type="slidenum">
              <a:rPr lang="de-DE" smtClean="0"/>
              <a:t>1</a:t>
            </a:fld>
            <a:endParaRPr lang="de-DE"/>
          </a:p>
        </p:txBody>
      </p:sp>
    </p:spTree>
    <p:extLst>
      <p:ext uri="{BB962C8B-B14F-4D97-AF65-F5344CB8AC3E}">
        <p14:creationId xmlns:p14="http://schemas.microsoft.com/office/powerpoint/2010/main" val="100935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Datumsplatzhalter 3"/>
          <p:cNvSpPr>
            <a:spLocks noGrp="1"/>
          </p:cNvSpPr>
          <p:nvPr>
            <p:ph type="dt" idx="10"/>
          </p:nvPr>
        </p:nvSpPr>
        <p:spPr/>
        <p:txBody>
          <a:bodyPr/>
          <a:lstStyle/>
          <a:p>
            <a:pPr>
              <a:defRPr/>
            </a:pPr>
            <a:endParaRPr lang="de-DE"/>
          </a:p>
        </p:txBody>
      </p:sp>
      <p:sp>
        <p:nvSpPr>
          <p:cNvPr id="6" name="Fußzeilenplatzhalter 5"/>
          <p:cNvSpPr>
            <a:spLocks noGrp="1"/>
          </p:cNvSpPr>
          <p:nvPr>
            <p:ph type="ftr" sz="quarter" idx="12"/>
          </p:nvPr>
        </p:nvSpPr>
        <p:spPr/>
        <p:txBody>
          <a:bodyPr/>
          <a:lstStyle/>
          <a:p>
            <a:pPr>
              <a:defRPr/>
            </a:pPr>
            <a:r>
              <a:rPr lang="de-DE"/>
              <a:t>Thomas Stiegler</a:t>
            </a:r>
          </a:p>
        </p:txBody>
      </p:sp>
      <p:sp>
        <p:nvSpPr>
          <p:cNvPr id="7" name="Kopfzeilenplatzhalter 6"/>
          <p:cNvSpPr>
            <a:spLocks noGrp="1"/>
          </p:cNvSpPr>
          <p:nvPr>
            <p:ph type="hdr" sz="quarter" idx="13"/>
          </p:nvPr>
        </p:nvSpPr>
        <p:spPr/>
        <p:txBody>
          <a:bodyPr/>
          <a:lstStyle/>
          <a:p>
            <a:pPr>
              <a:defRPr/>
            </a:pPr>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857E972D-C585-451C-8387-0D75A25FB6BB}" type="slidenum">
              <a:rPr lang="de-DE"/>
              <a:pPr>
                <a:defRPr/>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D89DEB21-4C7A-4CC0-9CDC-0022ED82CF51}" type="slidenum">
              <a:rPr lang="de-DE"/>
              <a:pPr>
                <a:defRPr/>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04C41FF5-92F3-47E2-944B-18C6D89A3EB4}" type="slidenum">
              <a:rPr lang="de-DE"/>
              <a:pPr>
                <a:defRPr/>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6DDF8241-1382-42C7-BFA9-4EFF048515B9}" type="slidenum">
              <a:rPr lang="de-DE"/>
              <a:pPr>
                <a:defRPr/>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668E6BB3-1AD3-41F1-B085-78918B9FE227}" type="slidenum">
              <a:rPr lang="de-DE"/>
              <a:pPr>
                <a:defRPr/>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E50CD18D-D322-46B8-89D2-0AFE03C21A1E}" type="slidenum">
              <a:rPr lang="de-DE"/>
              <a:pPr>
                <a:defRPr/>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4"/>
          <p:cNvSpPr>
            <a:spLocks noGrp="1" noChangeArrowheads="1"/>
          </p:cNvSpPr>
          <p:nvPr>
            <p:ph type="dt" sz="half" idx="10"/>
          </p:nvPr>
        </p:nvSpPr>
        <p:spPr>
          <a:ln/>
        </p:spPr>
        <p:txBody>
          <a:bodyPr/>
          <a:lstStyle>
            <a:lvl1pPr>
              <a:defRPr/>
            </a:lvl1pPr>
          </a:lstStyle>
          <a:p>
            <a:pPr>
              <a:defRPr/>
            </a:pPr>
            <a:endParaRPr lang="de-DE"/>
          </a:p>
        </p:txBody>
      </p:sp>
      <p:sp>
        <p:nvSpPr>
          <p:cNvPr id="8" name="Rectangle 5"/>
          <p:cNvSpPr>
            <a:spLocks noGrp="1" noChangeArrowheads="1"/>
          </p:cNvSpPr>
          <p:nvPr>
            <p:ph type="ftr" sz="quarter" idx="11"/>
          </p:nvPr>
        </p:nvSpPr>
        <p:spPr>
          <a:ln/>
        </p:spPr>
        <p:txBody>
          <a:bodyPr/>
          <a:lstStyle>
            <a:lvl1pPr>
              <a:defRPr/>
            </a:lvl1pPr>
          </a:lstStyle>
          <a:p>
            <a:pPr>
              <a:defRPr/>
            </a:pPr>
            <a:endParaRPr lang="de-DE"/>
          </a:p>
        </p:txBody>
      </p:sp>
      <p:sp>
        <p:nvSpPr>
          <p:cNvPr id="9" name="Rectangle 6"/>
          <p:cNvSpPr>
            <a:spLocks noGrp="1" noChangeArrowheads="1"/>
          </p:cNvSpPr>
          <p:nvPr>
            <p:ph type="sldNum" sz="quarter" idx="12"/>
          </p:nvPr>
        </p:nvSpPr>
        <p:spPr>
          <a:ln/>
        </p:spPr>
        <p:txBody>
          <a:bodyPr/>
          <a:lstStyle>
            <a:lvl1pPr>
              <a:defRPr/>
            </a:lvl1pPr>
          </a:lstStyle>
          <a:p>
            <a:pPr>
              <a:defRPr/>
            </a:pPr>
            <a:fld id="{EF900E5C-CB38-4F55-8718-6C03EDBE109A}" type="slidenum">
              <a:rPr lang="de-DE"/>
              <a:pPr>
                <a:defRPr/>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4"/>
          <p:cNvSpPr>
            <a:spLocks noGrp="1" noChangeArrowheads="1"/>
          </p:cNvSpPr>
          <p:nvPr>
            <p:ph type="dt" sz="half" idx="10"/>
          </p:nvPr>
        </p:nvSpPr>
        <p:spPr>
          <a:ln/>
        </p:spPr>
        <p:txBody>
          <a:bodyPr/>
          <a:lstStyle>
            <a:lvl1pPr>
              <a:defRPr/>
            </a:lvl1pPr>
          </a:lstStyle>
          <a:p>
            <a:pPr>
              <a:defRPr/>
            </a:pPr>
            <a:endParaRPr lang="de-DE"/>
          </a:p>
        </p:txBody>
      </p:sp>
      <p:sp>
        <p:nvSpPr>
          <p:cNvPr id="4" name="Rectangle 5"/>
          <p:cNvSpPr>
            <a:spLocks noGrp="1" noChangeArrowheads="1"/>
          </p:cNvSpPr>
          <p:nvPr>
            <p:ph type="ftr" sz="quarter" idx="11"/>
          </p:nvPr>
        </p:nvSpPr>
        <p:spPr>
          <a:ln/>
        </p:spPr>
        <p:txBody>
          <a:bodyPr/>
          <a:lstStyle>
            <a:lvl1pPr>
              <a:defRPr/>
            </a:lvl1pPr>
          </a:lstStyle>
          <a:p>
            <a:pPr>
              <a:defRPr/>
            </a:pPr>
            <a:endParaRPr lang="de-DE"/>
          </a:p>
        </p:txBody>
      </p:sp>
      <p:sp>
        <p:nvSpPr>
          <p:cNvPr id="5" name="Rectangle 6"/>
          <p:cNvSpPr>
            <a:spLocks noGrp="1" noChangeArrowheads="1"/>
          </p:cNvSpPr>
          <p:nvPr>
            <p:ph type="sldNum" sz="quarter" idx="12"/>
          </p:nvPr>
        </p:nvSpPr>
        <p:spPr>
          <a:ln/>
        </p:spPr>
        <p:txBody>
          <a:bodyPr/>
          <a:lstStyle>
            <a:lvl1pPr>
              <a:defRPr/>
            </a:lvl1pPr>
          </a:lstStyle>
          <a:p>
            <a:pPr>
              <a:defRPr/>
            </a:pPr>
            <a:fld id="{5BCEF5C3-C77A-4C09-8086-02C3FB7899B8}" type="slidenum">
              <a:rPr lang="de-DE"/>
              <a:pPr>
                <a:defRPr/>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a:p>
        </p:txBody>
      </p:sp>
      <p:sp>
        <p:nvSpPr>
          <p:cNvPr id="3" name="Rectangle 5"/>
          <p:cNvSpPr>
            <a:spLocks noGrp="1" noChangeArrowheads="1"/>
          </p:cNvSpPr>
          <p:nvPr>
            <p:ph type="ftr" sz="quarter" idx="11"/>
          </p:nvPr>
        </p:nvSpPr>
        <p:spPr>
          <a:ln/>
        </p:spPr>
        <p:txBody>
          <a:bodyPr/>
          <a:lstStyle>
            <a:lvl1pPr>
              <a:defRPr/>
            </a:lvl1pPr>
          </a:lstStyle>
          <a:p>
            <a:pPr>
              <a:defRPr/>
            </a:pPr>
            <a:endParaRPr lang="de-DE"/>
          </a:p>
        </p:txBody>
      </p:sp>
      <p:sp>
        <p:nvSpPr>
          <p:cNvPr id="4" name="Rectangle 6"/>
          <p:cNvSpPr>
            <a:spLocks noGrp="1" noChangeArrowheads="1"/>
          </p:cNvSpPr>
          <p:nvPr>
            <p:ph type="sldNum" sz="quarter" idx="12"/>
          </p:nvPr>
        </p:nvSpPr>
        <p:spPr>
          <a:ln/>
        </p:spPr>
        <p:txBody>
          <a:bodyPr/>
          <a:lstStyle>
            <a:lvl1pPr>
              <a:defRPr/>
            </a:lvl1pPr>
          </a:lstStyle>
          <a:p>
            <a:pPr>
              <a:defRPr/>
            </a:pPr>
            <a:fld id="{E377AA75-39DA-4DE2-B448-09C04008357A}" type="slidenum">
              <a:rPr lang="de-DE"/>
              <a:pPr>
                <a:defRPr/>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3AB2D9E6-C72B-46A7-8B85-915AB83D59E3}" type="slidenum">
              <a:rPr lang="de-DE"/>
              <a:pPr>
                <a:defRPr/>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CD56E896-9530-491E-997D-FAF7AF762D9C}" type="slidenum">
              <a:rPr lang="de-DE"/>
              <a:pPr>
                <a:defRPr/>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a:t>Titelmasterformat durch Klicken bearbeiten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de-DE"/>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de-DE"/>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7558B2A7-75A8-4568-A48C-3E77C8A07F88}"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gif"/><Relationship Id="rId7" Type="http://schemas.openxmlformats.org/officeDocument/2006/relationships/image" Target="../media/image6.jpeg"/><Relationship Id="rId12"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jpg"/><Relationship Id="rId11" Type="http://schemas.openxmlformats.org/officeDocument/2006/relationships/image" Target="../media/image9.jpeg"/><Relationship Id="rId5" Type="http://schemas.openxmlformats.org/officeDocument/2006/relationships/image" Target="../media/image4.jpg"/><Relationship Id="rId10" Type="http://schemas.openxmlformats.org/officeDocument/2006/relationships/hyperlink" Target="mailto:zoll@zoll123.de" TargetMode="External"/><Relationship Id="rId4" Type="http://schemas.openxmlformats.org/officeDocument/2006/relationships/image" Target="../media/image3.gif"/><Relationship Id="rId9" Type="http://schemas.openxmlformats.org/officeDocument/2006/relationships/image" Target="../media/image8.gif"/></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2.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Grafik 38">
            <a:extLst>
              <a:ext uri="{FF2B5EF4-FFF2-40B4-BE49-F238E27FC236}">
                <a16:creationId xmlns:a16="http://schemas.microsoft.com/office/drawing/2014/main" id="{B6B1A362-FBB8-694C-2841-C3B8E0876A2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81183" y="827141"/>
            <a:ext cx="1716718" cy="1792455"/>
          </a:xfrm>
          <a:prstGeom prst="rect">
            <a:avLst/>
          </a:prstGeom>
        </p:spPr>
      </p:pic>
      <p:sp>
        <p:nvSpPr>
          <p:cNvPr id="6" name="Textfeld 5">
            <a:extLst>
              <a:ext uri="{FF2B5EF4-FFF2-40B4-BE49-F238E27FC236}">
                <a16:creationId xmlns:a16="http://schemas.microsoft.com/office/drawing/2014/main" id="{A49B0B83-70BB-4E5F-BEA1-AA3150023A6A}"/>
              </a:ext>
            </a:extLst>
          </p:cNvPr>
          <p:cNvSpPr txBox="1"/>
          <p:nvPr/>
        </p:nvSpPr>
        <p:spPr>
          <a:xfrm>
            <a:off x="621236" y="2568075"/>
            <a:ext cx="2246120" cy="461665"/>
          </a:xfrm>
          <a:prstGeom prst="rect">
            <a:avLst/>
          </a:prstGeom>
          <a:noFill/>
        </p:spPr>
        <p:txBody>
          <a:bodyPr wrap="square">
            <a:spAutoFit/>
          </a:bodyPr>
          <a:lstStyle/>
          <a:p>
            <a:pPr algn="ctr"/>
            <a:r>
              <a:rPr lang="de-DE" sz="1200" b="0" i="0" dirty="0">
                <a:solidFill>
                  <a:srgbClr val="2F4090"/>
                </a:solidFill>
                <a:effectLst/>
                <a:latin typeface="Ebrima" panose="02000000000000000000" pitchFamily="2" charset="0"/>
                <a:ea typeface="Ebrima" panose="02000000000000000000" pitchFamily="2" charset="0"/>
                <a:cs typeface="Ebrima" panose="02000000000000000000" pitchFamily="2" charset="0"/>
              </a:rPr>
              <a:t>Thomas Stiegler</a:t>
            </a:r>
          </a:p>
          <a:p>
            <a:pPr algn="ctr"/>
            <a:r>
              <a:rPr lang="de-DE" sz="1200" b="0" i="0" dirty="0">
                <a:solidFill>
                  <a:srgbClr val="30342D"/>
                </a:solidFill>
                <a:effectLst/>
                <a:latin typeface="Ebrima" panose="02000000000000000000" pitchFamily="2" charset="0"/>
                <a:ea typeface="Ebrima" panose="02000000000000000000" pitchFamily="2" charset="0"/>
                <a:cs typeface="Ebrima" panose="02000000000000000000" pitchFamily="2" charset="0"/>
              </a:rPr>
              <a:t>Geschäftsführer/Zolltrainer</a:t>
            </a:r>
          </a:p>
        </p:txBody>
      </p:sp>
      <p:sp>
        <p:nvSpPr>
          <p:cNvPr id="12" name="Textfeld 11">
            <a:extLst>
              <a:ext uri="{FF2B5EF4-FFF2-40B4-BE49-F238E27FC236}">
                <a16:creationId xmlns:a16="http://schemas.microsoft.com/office/drawing/2014/main" id="{4D23DB44-D534-439F-B994-075C44E1D9A0}"/>
              </a:ext>
            </a:extLst>
          </p:cNvPr>
          <p:cNvSpPr txBox="1"/>
          <p:nvPr/>
        </p:nvSpPr>
        <p:spPr>
          <a:xfrm>
            <a:off x="5257800" y="5634335"/>
            <a:ext cx="1627635" cy="461665"/>
          </a:xfrm>
          <a:prstGeom prst="rect">
            <a:avLst/>
          </a:prstGeom>
          <a:noFill/>
        </p:spPr>
        <p:txBody>
          <a:bodyPr wrap="square">
            <a:spAutoFit/>
          </a:bodyPr>
          <a:lstStyle/>
          <a:p>
            <a:pPr algn="ctr"/>
            <a:r>
              <a:rPr lang="de-DE" sz="1200" b="0" i="0" dirty="0">
                <a:solidFill>
                  <a:srgbClr val="2F4090"/>
                </a:solidFill>
                <a:effectLst/>
                <a:latin typeface="Ebrima" panose="02000000000000000000" pitchFamily="2" charset="0"/>
                <a:ea typeface="Ebrima" panose="02000000000000000000" pitchFamily="2" charset="0"/>
                <a:cs typeface="Ebrima" panose="02000000000000000000" pitchFamily="2" charset="0"/>
              </a:rPr>
              <a:t>Michael Messner</a:t>
            </a:r>
          </a:p>
          <a:p>
            <a:pPr algn="ctr"/>
            <a:r>
              <a:rPr lang="de-DE" sz="1200" b="0" i="0" dirty="0">
                <a:solidFill>
                  <a:srgbClr val="30342D"/>
                </a:solidFill>
                <a:effectLst/>
                <a:latin typeface="Ebrima" panose="02000000000000000000" pitchFamily="2" charset="0"/>
                <a:ea typeface="Ebrima" panose="02000000000000000000" pitchFamily="2" charset="0"/>
                <a:cs typeface="Ebrima" panose="02000000000000000000" pitchFamily="2" charset="0"/>
              </a:rPr>
              <a:t>IT</a:t>
            </a:r>
          </a:p>
        </p:txBody>
      </p:sp>
      <p:pic>
        <p:nvPicPr>
          <p:cNvPr id="9" name="Grafik 8">
            <a:extLst>
              <a:ext uri="{FF2B5EF4-FFF2-40B4-BE49-F238E27FC236}">
                <a16:creationId xmlns:a16="http://schemas.microsoft.com/office/drawing/2014/main" id="{184681CF-A2FD-40D5-81D3-4141225D16E0}"/>
              </a:ext>
            </a:extLst>
          </p:cNvPr>
          <p:cNvPicPr>
            <a:picLocks noChangeAspect="1"/>
          </p:cNvPicPr>
          <p:nvPr/>
        </p:nvPicPr>
        <p:blipFill>
          <a:blip r:embed="rId4" cstate="print">
            <a:extLst>
              <a:ext uri="{28A0092B-C50C-407E-A947-70E740481C1C}">
                <a14:useLocalDpi xmlns:a14="http://schemas.microsoft.com/office/drawing/2010/main" val="0"/>
              </a:ext>
            </a:extLst>
          </a:blip>
          <a:srcRect t="3611" b="3611"/>
          <a:stretch/>
        </p:blipFill>
        <p:spPr>
          <a:xfrm>
            <a:off x="821362" y="4758147"/>
            <a:ext cx="936502" cy="936502"/>
          </a:xfrm>
          <a:prstGeom prst="rect">
            <a:avLst/>
          </a:prstGeom>
        </p:spPr>
      </p:pic>
      <p:pic>
        <p:nvPicPr>
          <p:cNvPr id="17" name="Grafik 16">
            <a:extLst>
              <a:ext uri="{FF2B5EF4-FFF2-40B4-BE49-F238E27FC236}">
                <a16:creationId xmlns:a16="http://schemas.microsoft.com/office/drawing/2014/main" id="{DACCED37-67F4-4D3D-9179-1D11691B68C1}"/>
              </a:ext>
            </a:extLst>
          </p:cNvPr>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51424" t="-51424" r="-51424" b="-51424"/>
          <a:stretch/>
        </p:blipFill>
        <p:spPr>
          <a:xfrm>
            <a:off x="4976242" y="3773992"/>
            <a:ext cx="2190750" cy="2190750"/>
          </a:xfrm>
          <a:prstGeom prst="rect">
            <a:avLst/>
          </a:prstGeom>
        </p:spPr>
      </p:pic>
      <p:pic>
        <p:nvPicPr>
          <p:cNvPr id="23" name="Grafik 22">
            <a:extLst>
              <a:ext uri="{FF2B5EF4-FFF2-40B4-BE49-F238E27FC236}">
                <a16:creationId xmlns:a16="http://schemas.microsoft.com/office/drawing/2014/main" id="{6214BC3D-6BCA-4727-8B80-15E9EEBD990F}"/>
              </a:ext>
            </a:extLst>
          </p:cNvPr>
          <p:cNvPicPr>
            <a:picLocks noChangeAspect="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2015" t="-2015" r="-2015" b="-2015"/>
          <a:stretch/>
        </p:blipFill>
        <p:spPr>
          <a:xfrm>
            <a:off x="1154636" y="1508062"/>
            <a:ext cx="1123525" cy="1123525"/>
          </a:xfrm>
          <a:prstGeom prst="rect">
            <a:avLst/>
          </a:prstGeom>
        </p:spPr>
      </p:pic>
      <p:sp>
        <p:nvSpPr>
          <p:cNvPr id="19" name="Text Box 3">
            <a:extLst>
              <a:ext uri="{FF2B5EF4-FFF2-40B4-BE49-F238E27FC236}">
                <a16:creationId xmlns:a16="http://schemas.microsoft.com/office/drawing/2014/main" id="{C7301C20-1411-464E-A8AB-53037D52FF51}"/>
              </a:ext>
            </a:extLst>
          </p:cNvPr>
          <p:cNvSpPr txBox="1">
            <a:spLocks noChangeArrowheads="1"/>
          </p:cNvSpPr>
          <p:nvPr/>
        </p:nvSpPr>
        <p:spPr bwMode="auto">
          <a:xfrm>
            <a:off x="152400" y="717706"/>
            <a:ext cx="7391400" cy="566738"/>
          </a:xfrm>
          <a:prstGeom prst="rect">
            <a:avLst/>
          </a:prstGeom>
          <a:noFill/>
          <a:ln w="9525">
            <a:noFill/>
            <a:miter lim="800000"/>
            <a:headEnd/>
            <a:tailEnd/>
          </a:ln>
          <a:effectLst/>
        </p:spPr>
        <p:txBody>
          <a:bodyPr anchor="ctr">
            <a:noAutofit/>
          </a:bodyPr>
          <a:lstStyle/>
          <a:p>
            <a:r>
              <a:rPr lang="de-DE" sz="2000" b="1" dirty="0">
                <a:solidFill>
                  <a:srgbClr val="002060"/>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Wir über uns </a:t>
            </a:r>
          </a:p>
        </p:txBody>
      </p:sp>
      <p:pic>
        <p:nvPicPr>
          <p:cNvPr id="11" name="Grafik 10">
            <a:extLst>
              <a:ext uri="{FF2B5EF4-FFF2-40B4-BE49-F238E27FC236}">
                <a16:creationId xmlns:a16="http://schemas.microsoft.com/office/drawing/2014/main" id="{62E64559-E23B-4BF2-BA89-693352F832A9}"/>
              </a:ext>
            </a:extLst>
          </p:cNvPr>
          <p:cNvPicPr>
            <a:picLocks noChangeAspect="1"/>
          </p:cNvPicPr>
          <p:nvPr/>
        </p:nvPicPr>
        <p:blipFill>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2084335" y="3668544"/>
            <a:ext cx="974931" cy="974931"/>
          </a:xfrm>
          <a:prstGeom prst="rect">
            <a:avLst/>
          </a:prstGeom>
        </p:spPr>
      </p:pic>
      <p:pic>
        <p:nvPicPr>
          <p:cNvPr id="15" name="Grafik 14">
            <a:extLst>
              <a:ext uri="{FF2B5EF4-FFF2-40B4-BE49-F238E27FC236}">
                <a16:creationId xmlns:a16="http://schemas.microsoft.com/office/drawing/2014/main" id="{2496800B-3D28-40EE-AEFE-357A93A3FE0E}"/>
              </a:ext>
            </a:extLst>
          </p:cNvPr>
          <p:cNvPicPr>
            <a:picLocks noChangeAspect="1"/>
          </p:cNvPicPr>
          <p:nvPr/>
        </p:nvPicPr>
        <p:blipFill>
          <a:blip r:embed="rId8"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3708856" y="4928939"/>
            <a:ext cx="1111178" cy="1111178"/>
          </a:xfrm>
          <a:prstGeom prst="rect">
            <a:avLst/>
          </a:prstGeom>
        </p:spPr>
      </p:pic>
      <p:pic>
        <p:nvPicPr>
          <p:cNvPr id="25" name="Grafik 24">
            <a:extLst>
              <a:ext uri="{FF2B5EF4-FFF2-40B4-BE49-F238E27FC236}">
                <a16:creationId xmlns:a16="http://schemas.microsoft.com/office/drawing/2014/main" id="{4CEA725D-1CEE-4344-BCCE-DBE91A90DFE6}"/>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5094658" y="1532364"/>
            <a:ext cx="2072334" cy="2086675"/>
          </a:xfrm>
          <a:prstGeom prst="rect">
            <a:avLst/>
          </a:prstGeom>
        </p:spPr>
      </p:pic>
      <p:sp>
        <p:nvSpPr>
          <p:cNvPr id="28" name="Textfeld 27">
            <a:extLst>
              <a:ext uri="{FF2B5EF4-FFF2-40B4-BE49-F238E27FC236}">
                <a16:creationId xmlns:a16="http://schemas.microsoft.com/office/drawing/2014/main" id="{3C387FB3-7EDA-4746-AD9B-C3E1C3145455}"/>
              </a:ext>
            </a:extLst>
          </p:cNvPr>
          <p:cNvSpPr txBox="1"/>
          <p:nvPr/>
        </p:nvSpPr>
        <p:spPr>
          <a:xfrm>
            <a:off x="4670577" y="3238039"/>
            <a:ext cx="2961454" cy="830997"/>
          </a:xfrm>
          <a:prstGeom prst="rect">
            <a:avLst/>
          </a:prstGeom>
          <a:noFill/>
        </p:spPr>
        <p:txBody>
          <a:bodyPr wrap="square">
            <a:spAutoFit/>
          </a:bodyPr>
          <a:lstStyle/>
          <a:p>
            <a:pPr algn="ctr"/>
            <a:r>
              <a:rPr lang="de-DE" sz="1200" b="0" i="0" dirty="0">
                <a:solidFill>
                  <a:srgbClr val="2F4090"/>
                </a:solidFill>
                <a:effectLst/>
                <a:latin typeface="Ebrima" panose="02000000000000000000" pitchFamily="2" charset="0"/>
                <a:ea typeface="Ebrima" panose="02000000000000000000" pitchFamily="2" charset="0"/>
                <a:cs typeface="Ebrima" panose="02000000000000000000" pitchFamily="2" charset="0"/>
              </a:rPr>
              <a:t>Peter Heidelberger</a:t>
            </a:r>
          </a:p>
          <a:p>
            <a:pPr algn="ctr"/>
            <a:r>
              <a:rPr lang="de-DE" sz="1200" b="0" i="0" dirty="0">
                <a:solidFill>
                  <a:srgbClr val="30342D"/>
                </a:solidFill>
                <a:effectLst/>
                <a:latin typeface="Ebrima" panose="02000000000000000000" pitchFamily="2" charset="0"/>
                <a:ea typeface="Ebrima" panose="02000000000000000000" pitchFamily="2" charset="0"/>
                <a:cs typeface="Ebrima" panose="02000000000000000000" pitchFamily="2" charset="0"/>
              </a:rPr>
              <a:t>Zolltrainer</a:t>
            </a:r>
            <a:r>
              <a:rPr lang="de-DE" sz="1200" dirty="0">
                <a:solidFill>
                  <a:srgbClr val="30342D"/>
                </a:solidFill>
                <a:latin typeface="Ebrima" panose="02000000000000000000" pitchFamily="2" charset="0"/>
                <a:ea typeface="Ebrima" panose="02000000000000000000" pitchFamily="2" charset="0"/>
                <a:cs typeface="Ebrima" panose="02000000000000000000" pitchFamily="2" charset="0"/>
              </a:rPr>
              <a:t>, AEO und zollrechtliche Bewilligungen</a:t>
            </a:r>
          </a:p>
          <a:p>
            <a:pPr algn="ctr"/>
            <a:endParaRPr lang="de-DE" sz="1200" b="0" i="0" dirty="0">
              <a:solidFill>
                <a:srgbClr val="30342D"/>
              </a:solidFill>
              <a:effectLst/>
              <a:latin typeface="Ebrima" panose="02000000000000000000" pitchFamily="2" charset="0"/>
              <a:ea typeface="Ebrima" panose="02000000000000000000" pitchFamily="2" charset="0"/>
              <a:cs typeface="Ebrima" panose="02000000000000000000" pitchFamily="2" charset="0"/>
            </a:endParaRPr>
          </a:p>
        </p:txBody>
      </p:sp>
      <p:sp>
        <p:nvSpPr>
          <p:cNvPr id="29" name="Textfeld 28">
            <a:extLst>
              <a:ext uri="{FF2B5EF4-FFF2-40B4-BE49-F238E27FC236}">
                <a16:creationId xmlns:a16="http://schemas.microsoft.com/office/drawing/2014/main" id="{03C74E8A-A129-4D7F-8069-F190BCD0859D}"/>
              </a:ext>
            </a:extLst>
          </p:cNvPr>
          <p:cNvSpPr txBox="1"/>
          <p:nvPr/>
        </p:nvSpPr>
        <p:spPr>
          <a:xfrm>
            <a:off x="3370882" y="6063322"/>
            <a:ext cx="1992874" cy="461665"/>
          </a:xfrm>
          <a:prstGeom prst="rect">
            <a:avLst/>
          </a:prstGeom>
          <a:noFill/>
        </p:spPr>
        <p:txBody>
          <a:bodyPr wrap="square">
            <a:spAutoFit/>
          </a:bodyPr>
          <a:lstStyle/>
          <a:p>
            <a:pPr algn="ctr"/>
            <a:r>
              <a:rPr lang="de-DE" sz="1200" b="0" i="0" dirty="0">
                <a:solidFill>
                  <a:srgbClr val="2F4090"/>
                </a:solidFill>
                <a:effectLst/>
                <a:latin typeface="Ebrima" panose="02000000000000000000" pitchFamily="2" charset="0"/>
                <a:ea typeface="Ebrima" panose="02000000000000000000" pitchFamily="2" charset="0"/>
                <a:cs typeface="Ebrima" panose="02000000000000000000" pitchFamily="2" charset="0"/>
              </a:rPr>
              <a:t>Nicole </a:t>
            </a:r>
            <a:r>
              <a:rPr lang="de-DE" sz="1200" b="0" i="0" dirty="0" err="1">
                <a:solidFill>
                  <a:srgbClr val="2F4090"/>
                </a:solidFill>
                <a:effectLst/>
                <a:latin typeface="Ebrima" panose="02000000000000000000" pitchFamily="2" charset="0"/>
                <a:ea typeface="Ebrima" panose="02000000000000000000" pitchFamily="2" charset="0"/>
                <a:cs typeface="Ebrima" panose="02000000000000000000" pitchFamily="2" charset="0"/>
              </a:rPr>
              <a:t>Dönninghaus</a:t>
            </a:r>
            <a:endParaRPr lang="de-DE" sz="1200" b="0" i="0" dirty="0">
              <a:solidFill>
                <a:srgbClr val="2F4090"/>
              </a:solidFill>
              <a:effectLst/>
              <a:latin typeface="Ebrima" panose="02000000000000000000" pitchFamily="2" charset="0"/>
              <a:ea typeface="Ebrima" panose="02000000000000000000" pitchFamily="2" charset="0"/>
              <a:cs typeface="Ebrima" panose="02000000000000000000" pitchFamily="2" charset="0"/>
            </a:endParaRPr>
          </a:p>
          <a:p>
            <a:pPr algn="ctr"/>
            <a:r>
              <a:rPr lang="de-DE" sz="1200" b="0" i="0" dirty="0">
                <a:solidFill>
                  <a:srgbClr val="30342D"/>
                </a:solidFill>
                <a:effectLst/>
                <a:latin typeface="Ebrima" panose="02000000000000000000" pitchFamily="2" charset="0"/>
                <a:ea typeface="Ebrima" panose="02000000000000000000" pitchFamily="2" charset="0"/>
                <a:cs typeface="Ebrima" panose="02000000000000000000" pitchFamily="2" charset="0"/>
              </a:rPr>
              <a:t>Verkaufsbüro NRW</a:t>
            </a:r>
          </a:p>
        </p:txBody>
      </p:sp>
      <p:sp>
        <p:nvSpPr>
          <p:cNvPr id="30" name="Textfeld 29">
            <a:extLst>
              <a:ext uri="{FF2B5EF4-FFF2-40B4-BE49-F238E27FC236}">
                <a16:creationId xmlns:a16="http://schemas.microsoft.com/office/drawing/2014/main" id="{71B65EDD-B1A9-4438-8397-FEAE142855DC}"/>
              </a:ext>
            </a:extLst>
          </p:cNvPr>
          <p:cNvSpPr txBox="1"/>
          <p:nvPr/>
        </p:nvSpPr>
        <p:spPr>
          <a:xfrm>
            <a:off x="1833881" y="4623498"/>
            <a:ext cx="1888906" cy="461665"/>
          </a:xfrm>
          <a:prstGeom prst="rect">
            <a:avLst/>
          </a:prstGeom>
          <a:noFill/>
        </p:spPr>
        <p:txBody>
          <a:bodyPr wrap="square">
            <a:spAutoFit/>
          </a:bodyPr>
          <a:lstStyle/>
          <a:p>
            <a:pPr algn="ctr"/>
            <a:r>
              <a:rPr lang="de-DE" sz="1200" b="0" i="0" dirty="0">
                <a:solidFill>
                  <a:srgbClr val="2F4090"/>
                </a:solidFill>
                <a:effectLst/>
                <a:latin typeface="Ebrima" panose="02000000000000000000" pitchFamily="2" charset="0"/>
                <a:ea typeface="Ebrima" panose="02000000000000000000" pitchFamily="2" charset="0"/>
                <a:cs typeface="Ebrima" panose="02000000000000000000" pitchFamily="2" charset="0"/>
              </a:rPr>
              <a:t>Andreas Kern</a:t>
            </a:r>
          </a:p>
          <a:p>
            <a:pPr algn="ctr"/>
            <a:r>
              <a:rPr lang="de-DE" sz="1200" b="0" i="0" dirty="0">
                <a:solidFill>
                  <a:srgbClr val="30342D"/>
                </a:solidFill>
                <a:effectLst/>
                <a:latin typeface="Ebrima" panose="02000000000000000000" pitchFamily="2" charset="0"/>
                <a:ea typeface="Ebrima" panose="02000000000000000000" pitchFamily="2" charset="0"/>
                <a:cs typeface="Ebrima" panose="02000000000000000000" pitchFamily="2" charset="0"/>
              </a:rPr>
              <a:t>Datenschutz- Sicherheit</a:t>
            </a:r>
          </a:p>
        </p:txBody>
      </p:sp>
      <p:sp>
        <p:nvSpPr>
          <p:cNvPr id="33" name="Textfeld 32">
            <a:extLst>
              <a:ext uri="{FF2B5EF4-FFF2-40B4-BE49-F238E27FC236}">
                <a16:creationId xmlns:a16="http://schemas.microsoft.com/office/drawing/2014/main" id="{A6AC159F-01DB-2C95-258D-8028B3FED3B7}"/>
              </a:ext>
            </a:extLst>
          </p:cNvPr>
          <p:cNvSpPr txBox="1"/>
          <p:nvPr/>
        </p:nvSpPr>
        <p:spPr>
          <a:xfrm>
            <a:off x="198445" y="5834039"/>
            <a:ext cx="2362200" cy="461665"/>
          </a:xfrm>
          <a:prstGeom prst="rect">
            <a:avLst/>
          </a:prstGeom>
          <a:noFill/>
        </p:spPr>
        <p:txBody>
          <a:bodyPr wrap="square">
            <a:spAutoFit/>
          </a:bodyPr>
          <a:lstStyle/>
          <a:p>
            <a:pPr algn="ctr"/>
            <a:r>
              <a:rPr lang="de-DE" sz="1200" b="0" i="0" dirty="0">
                <a:solidFill>
                  <a:srgbClr val="2F4090"/>
                </a:solidFill>
                <a:effectLst/>
                <a:latin typeface="Ebrima" panose="02000000000000000000" pitchFamily="2" charset="0"/>
                <a:ea typeface="Ebrima" panose="02000000000000000000" pitchFamily="2" charset="0"/>
                <a:cs typeface="Ebrima" panose="02000000000000000000" pitchFamily="2" charset="0"/>
              </a:rPr>
              <a:t>Demet </a:t>
            </a:r>
            <a:r>
              <a:rPr lang="de-DE" sz="1200" b="0" i="0" dirty="0" err="1">
                <a:solidFill>
                  <a:srgbClr val="2F4090"/>
                </a:solidFill>
                <a:effectLst/>
                <a:latin typeface="Ebrima" panose="02000000000000000000" pitchFamily="2" charset="0"/>
                <a:ea typeface="Ebrima" panose="02000000000000000000" pitchFamily="2" charset="0"/>
                <a:cs typeface="Ebrima" panose="02000000000000000000" pitchFamily="2" charset="0"/>
              </a:rPr>
              <a:t>Bicil</a:t>
            </a:r>
            <a:endParaRPr lang="de-DE" sz="1200" b="0" i="0" dirty="0">
              <a:solidFill>
                <a:srgbClr val="2F4090"/>
              </a:solidFill>
              <a:effectLst/>
              <a:latin typeface="Ebrima" panose="02000000000000000000" pitchFamily="2" charset="0"/>
              <a:ea typeface="Ebrima" panose="02000000000000000000" pitchFamily="2" charset="0"/>
              <a:cs typeface="Ebrima" panose="02000000000000000000" pitchFamily="2" charset="0"/>
            </a:endParaRPr>
          </a:p>
          <a:p>
            <a:pPr algn="ctr"/>
            <a:r>
              <a:rPr lang="de-DE" sz="1200" dirty="0"/>
              <a:t>Administration</a:t>
            </a:r>
            <a:endParaRPr lang="de-DE" sz="1200" b="0" i="0" dirty="0">
              <a:solidFill>
                <a:srgbClr val="30342D"/>
              </a:solidFill>
              <a:effectLst/>
              <a:latin typeface="Ebrima" panose="02000000000000000000" pitchFamily="2" charset="0"/>
              <a:ea typeface="Ebrima" panose="02000000000000000000" pitchFamily="2" charset="0"/>
              <a:cs typeface="Ebrima" panose="02000000000000000000" pitchFamily="2" charset="0"/>
            </a:endParaRPr>
          </a:p>
        </p:txBody>
      </p:sp>
      <p:sp>
        <p:nvSpPr>
          <p:cNvPr id="2" name="Text Box 3">
            <a:extLst>
              <a:ext uri="{FF2B5EF4-FFF2-40B4-BE49-F238E27FC236}">
                <a16:creationId xmlns:a16="http://schemas.microsoft.com/office/drawing/2014/main" id="{056C762E-8BCF-2794-F1D6-A2124F212C2D}"/>
              </a:ext>
            </a:extLst>
          </p:cNvPr>
          <p:cNvSpPr txBox="1">
            <a:spLocks noChangeArrowheads="1"/>
          </p:cNvSpPr>
          <p:nvPr/>
        </p:nvSpPr>
        <p:spPr bwMode="auto">
          <a:xfrm>
            <a:off x="0" y="42862"/>
            <a:ext cx="7391400" cy="566738"/>
          </a:xfrm>
          <a:prstGeom prst="rect">
            <a:avLst/>
          </a:prstGeom>
          <a:noFill/>
          <a:ln w="9525">
            <a:noFill/>
            <a:miter lim="800000"/>
            <a:headEnd/>
            <a:tailEnd/>
          </a:ln>
          <a:effectLst/>
        </p:spPr>
        <p:txBody>
          <a:bodyPr anchor="ctr">
            <a:noAutofit/>
          </a:bodyPr>
          <a:lstStyle/>
          <a:p>
            <a:r>
              <a:rPr lang="de-DE" sz="2000" b="1" dirty="0">
                <a:solidFill>
                  <a:schemeClr val="bg1"/>
                </a:solidFill>
                <a:effectLst>
                  <a:outerShdw blurRad="38100" dist="38100" dir="2700000" algn="tl">
                    <a:srgbClr val="000000">
                      <a:alpha val="43137"/>
                    </a:srgbClr>
                  </a:outerShdw>
                </a:effectLst>
                <a:latin typeface="Franklin Gothic Book" panose="020B0503020102020204" pitchFamily="34" charset="0"/>
              </a:rPr>
              <a:t>Unser-Team – </a:t>
            </a:r>
            <a:r>
              <a:rPr lang="de-DE" sz="2000" b="1" dirty="0">
                <a:solidFill>
                  <a:schemeClr val="bg1"/>
                </a:solidFill>
                <a:effectLst>
                  <a:outerShdw blurRad="38100" dist="38100" dir="2700000" algn="tl">
                    <a:srgbClr val="000000">
                      <a:alpha val="43137"/>
                    </a:srgbClr>
                  </a:outerShdw>
                </a:effectLst>
                <a:latin typeface="Franklin Gothic Book" panose="020B0503020102020204" pitchFamily="34" charset="0"/>
                <a:hlinkClick r:id="rId10">
                  <a:extLst>
                    <a:ext uri="{A12FA001-AC4F-418D-AE19-62706E023703}">
                      <ahyp:hlinkClr xmlns:ahyp="http://schemas.microsoft.com/office/drawing/2018/hyperlinkcolor" val="tx"/>
                    </a:ext>
                  </a:extLst>
                </a:hlinkClick>
              </a:rPr>
              <a:t>zoll@zoll123.de</a:t>
            </a:r>
            <a:r>
              <a:rPr lang="de-DE" sz="2000" b="1" dirty="0">
                <a:solidFill>
                  <a:schemeClr val="bg1"/>
                </a:solidFill>
                <a:effectLst>
                  <a:outerShdw blurRad="38100" dist="38100" dir="2700000" algn="tl">
                    <a:srgbClr val="000000">
                      <a:alpha val="43137"/>
                    </a:srgbClr>
                  </a:outerShdw>
                </a:effectLst>
                <a:latin typeface="Franklin Gothic Book" panose="020B0503020102020204" pitchFamily="34" charset="0"/>
              </a:rPr>
              <a:t> – zoll@123zoll.de</a:t>
            </a:r>
          </a:p>
          <a:p>
            <a:r>
              <a:rPr lang="de-DE" sz="2000" b="1" dirty="0">
                <a:solidFill>
                  <a:schemeClr val="accent2">
                    <a:lumMod val="50000"/>
                  </a:schemeClr>
                </a:solidFill>
                <a:effectLst>
                  <a:outerShdw blurRad="38100" dist="38100" dir="2700000" algn="tl">
                    <a:srgbClr val="000000">
                      <a:alpha val="43137"/>
                    </a:srgbClr>
                  </a:outerShdw>
                </a:effectLst>
                <a:latin typeface="Franklin Gothic Book" panose="020B0503020102020204" pitchFamily="34" charset="0"/>
              </a:rPr>
              <a:t>+49 6105 9 63 04 10</a:t>
            </a:r>
          </a:p>
        </p:txBody>
      </p:sp>
      <p:sp>
        <p:nvSpPr>
          <p:cNvPr id="7" name="Textfeld 6">
            <a:extLst>
              <a:ext uri="{FF2B5EF4-FFF2-40B4-BE49-F238E27FC236}">
                <a16:creationId xmlns:a16="http://schemas.microsoft.com/office/drawing/2014/main" id="{E489D15E-91FC-AF76-6B42-0C08B46DC28F}"/>
              </a:ext>
            </a:extLst>
          </p:cNvPr>
          <p:cNvSpPr txBox="1"/>
          <p:nvPr/>
        </p:nvSpPr>
        <p:spPr>
          <a:xfrm>
            <a:off x="5297680" y="914400"/>
            <a:ext cx="2246120" cy="646331"/>
          </a:xfrm>
          <a:prstGeom prst="rect">
            <a:avLst/>
          </a:prstGeom>
          <a:noFill/>
        </p:spPr>
        <p:txBody>
          <a:bodyPr wrap="square">
            <a:spAutoFit/>
          </a:bodyPr>
          <a:lstStyle/>
          <a:p>
            <a:pPr algn="ctr"/>
            <a:r>
              <a:rPr lang="de-DE" sz="1200" b="0" i="0" dirty="0">
                <a:solidFill>
                  <a:srgbClr val="2F4090"/>
                </a:solidFill>
                <a:effectLst/>
                <a:latin typeface="Ebrima" panose="02000000000000000000" pitchFamily="2" charset="0"/>
                <a:ea typeface="Ebrima" panose="02000000000000000000" pitchFamily="2" charset="0"/>
                <a:cs typeface="Ebrima" panose="02000000000000000000" pitchFamily="2" charset="0"/>
              </a:rPr>
              <a:t>Kay Höft RA</a:t>
            </a:r>
          </a:p>
          <a:p>
            <a:pPr algn="ctr"/>
            <a:r>
              <a:rPr lang="de-DE" sz="1200" b="0" i="0" dirty="0">
                <a:solidFill>
                  <a:srgbClr val="30342D"/>
                </a:solidFill>
                <a:effectLst/>
                <a:latin typeface="Ebrima" panose="02000000000000000000" pitchFamily="2" charset="0"/>
                <a:ea typeface="Ebrima" panose="02000000000000000000" pitchFamily="2" charset="0"/>
                <a:cs typeface="Ebrima" panose="02000000000000000000" pitchFamily="2" charset="0"/>
              </a:rPr>
              <a:t>Außenwirtschaftsrecht</a:t>
            </a:r>
          </a:p>
          <a:p>
            <a:pPr algn="ctr"/>
            <a:r>
              <a:rPr lang="de-DE" sz="1200" dirty="0">
                <a:solidFill>
                  <a:srgbClr val="30342D"/>
                </a:solidFill>
                <a:latin typeface="Ebrima" panose="02000000000000000000" pitchFamily="2" charset="0"/>
                <a:ea typeface="Ebrima" panose="02000000000000000000" pitchFamily="2" charset="0"/>
                <a:cs typeface="Ebrima" panose="02000000000000000000" pitchFamily="2" charset="0"/>
              </a:rPr>
              <a:t>Klassifizierung Güterliste</a:t>
            </a:r>
            <a:endParaRPr lang="de-DE" sz="1200" b="0" i="0" dirty="0">
              <a:solidFill>
                <a:srgbClr val="30342D"/>
              </a:solidFill>
              <a:effectLst/>
              <a:latin typeface="Ebrima" panose="02000000000000000000" pitchFamily="2" charset="0"/>
              <a:ea typeface="Ebrima" panose="02000000000000000000" pitchFamily="2" charset="0"/>
              <a:cs typeface="Ebrima" panose="02000000000000000000" pitchFamily="2" charset="0"/>
            </a:endParaRPr>
          </a:p>
        </p:txBody>
      </p:sp>
      <p:pic>
        <p:nvPicPr>
          <p:cNvPr id="13" name="Grafik 12">
            <a:extLst>
              <a:ext uri="{FF2B5EF4-FFF2-40B4-BE49-F238E27FC236}">
                <a16:creationId xmlns:a16="http://schemas.microsoft.com/office/drawing/2014/main" id="{F04F8B92-A819-0746-3153-EED7569A8DF4}"/>
              </a:ext>
            </a:extLst>
          </p:cNvPr>
          <p:cNvPicPr>
            <a:picLocks noChangeAspect="1"/>
          </p:cNvPicPr>
          <p:nvPr/>
        </p:nvPicPr>
        <p:blipFill>
          <a:blip r:embed="rId11" cstate="print">
            <a:clrChange>
              <a:clrFrom>
                <a:srgbClr val="FEFEFE"/>
              </a:clrFrom>
              <a:clrTo>
                <a:srgbClr val="FEFEFE">
                  <a:alpha val="0"/>
                </a:srgbClr>
              </a:clrTo>
            </a:clrChange>
            <a:extLst>
              <a:ext uri="{28A0092B-C50C-407E-A947-70E740481C1C}">
                <a14:useLocalDpi xmlns:a14="http://schemas.microsoft.com/office/drawing/2010/main" val="0"/>
              </a:ext>
            </a:extLst>
          </a:blip>
          <a:srcRect l="1262" r="1262"/>
          <a:stretch/>
        </p:blipFill>
        <p:spPr>
          <a:xfrm>
            <a:off x="3857736" y="191316"/>
            <a:ext cx="2069327" cy="2069327"/>
          </a:xfrm>
          <a:prstGeom prst="rect">
            <a:avLst/>
          </a:prstGeom>
        </p:spPr>
      </p:pic>
      <p:sp>
        <p:nvSpPr>
          <p:cNvPr id="21" name="Textfeld 20">
            <a:extLst>
              <a:ext uri="{FF2B5EF4-FFF2-40B4-BE49-F238E27FC236}">
                <a16:creationId xmlns:a16="http://schemas.microsoft.com/office/drawing/2014/main" id="{B46455C5-FD92-7996-069E-FFC56B2C8AA6}"/>
              </a:ext>
            </a:extLst>
          </p:cNvPr>
          <p:cNvSpPr txBox="1"/>
          <p:nvPr/>
        </p:nvSpPr>
        <p:spPr>
          <a:xfrm>
            <a:off x="6629400" y="4916269"/>
            <a:ext cx="2190751" cy="646331"/>
          </a:xfrm>
          <a:prstGeom prst="rect">
            <a:avLst/>
          </a:prstGeom>
          <a:noFill/>
        </p:spPr>
        <p:txBody>
          <a:bodyPr wrap="square">
            <a:spAutoFit/>
          </a:bodyPr>
          <a:lstStyle/>
          <a:p>
            <a:pPr algn="ctr"/>
            <a:r>
              <a:rPr lang="de-DE" sz="1200" b="0" i="0" dirty="0">
                <a:solidFill>
                  <a:srgbClr val="2F4090"/>
                </a:solidFill>
                <a:effectLst/>
                <a:latin typeface="+mj-lt"/>
                <a:ea typeface="Ebrima" panose="02000000000000000000" pitchFamily="2" charset="0"/>
                <a:cs typeface="Ebrima" panose="02000000000000000000" pitchFamily="2" charset="0"/>
              </a:rPr>
              <a:t>Thomas Friedmann</a:t>
            </a:r>
          </a:p>
          <a:p>
            <a:pPr algn="ctr"/>
            <a:r>
              <a:rPr lang="de-DE" sz="1200" b="0" i="0" dirty="0">
                <a:solidFill>
                  <a:srgbClr val="30342D"/>
                </a:solidFill>
                <a:effectLst/>
                <a:latin typeface="+mj-lt"/>
                <a:ea typeface="Ebrima" panose="02000000000000000000" pitchFamily="2" charset="0"/>
                <a:cs typeface="Ebrima" panose="02000000000000000000" pitchFamily="2" charset="0"/>
              </a:rPr>
              <a:t>IT </a:t>
            </a:r>
            <a:r>
              <a:rPr lang="de-DE" sz="1200" b="0" i="0" dirty="0" err="1">
                <a:solidFill>
                  <a:srgbClr val="30342D"/>
                </a:solidFill>
                <a:effectLst/>
                <a:latin typeface="+mj-lt"/>
                <a:ea typeface="Ebrima" panose="02000000000000000000" pitchFamily="2" charset="0"/>
                <a:cs typeface="Ebrima" panose="02000000000000000000" pitchFamily="2" charset="0"/>
              </a:rPr>
              <a:t>LogoSIS</a:t>
            </a:r>
            <a:r>
              <a:rPr lang="de-DE" sz="1200" b="0" i="0" dirty="0">
                <a:solidFill>
                  <a:srgbClr val="30342D"/>
                </a:solidFill>
                <a:effectLst/>
                <a:latin typeface="+mj-lt"/>
                <a:ea typeface="Ebrima" panose="02000000000000000000" pitchFamily="2" charset="0"/>
                <a:cs typeface="Ebrima" panose="02000000000000000000" pitchFamily="2" charset="0"/>
              </a:rPr>
              <a:t> Entwicklung,</a:t>
            </a:r>
          </a:p>
          <a:p>
            <a:pPr algn="ctr"/>
            <a:r>
              <a:rPr lang="de-DE" sz="1200" b="0" i="0" dirty="0" err="1">
                <a:solidFill>
                  <a:srgbClr val="30342D"/>
                </a:solidFill>
                <a:effectLst/>
                <a:latin typeface="+mj-lt"/>
                <a:ea typeface="Ebrima" panose="02000000000000000000" pitchFamily="2" charset="0"/>
                <a:cs typeface="Ebrima" panose="02000000000000000000" pitchFamily="2" charset="0"/>
              </a:rPr>
              <a:t>LogoSIS</a:t>
            </a:r>
            <a:r>
              <a:rPr lang="de-DE" sz="1200" b="0" i="0" dirty="0">
                <a:solidFill>
                  <a:srgbClr val="30342D"/>
                </a:solidFill>
                <a:effectLst/>
                <a:latin typeface="+mj-lt"/>
                <a:ea typeface="Ebrima" panose="02000000000000000000" pitchFamily="2" charset="0"/>
                <a:cs typeface="Ebrima" panose="02000000000000000000" pitchFamily="2" charset="0"/>
              </a:rPr>
              <a:t> Betrieb</a:t>
            </a:r>
          </a:p>
        </p:txBody>
      </p:sp>
      <p:pic>
        <p:nvPicPr>
          <p:cNvPr id="26" name="Grafik 25">
            <a:extLst>
              <a:ext uri="{FF2B5EF4-FFF2-40B4-BE49-F238E27FC236}">
                <a16:creationId xmlns:a16="http://schemas.microsoft.com/office/drawing/2014/main" id="{6E16B734-DEDD-6431-F64C-1446ADCD2099}"/>
              </a:ext>
            </a:extLst>
          </p:cNvPr>
          <p:cNvPicPr>
            <a:picLocks noChangeAspect="1"/>
          </p:cNvPicPr>
          <p:nvPr/>
        </p:nvPicPr>
        <p:blipFill rotWithShape="1">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l="-51424" t="-51424" r="-51424" b="-51424"/>
          <a:stretch/>
        </p:blipFill>
        <p:spPr>
          <a:xfrm>
            <a:off x="6941254" y="3083998"/>
            <a:ext cx="2190750" cy="2190750"/>
          </a:xfrm>
          <a:prstGeom prst="rect">
            <a:avLst/>
          </a:prstGeom>
        </p:spPr>
      </p:pic>
      <p:sp>
        <p:nvSpPr>
          <p:cNvPr id="38" name="Textfeld 37">
            <a:extLst>
              <a:ext uri="{FF2B5EF4-FFF2-40B4-BE49-F238E27FC236}">
                <a16:creationId xmlns:a16="http://schemas.microsoft.com/office/drawing/2014/main" id="{B3AD89A8-9A5C-C569-F36F-4D8B586749AE}"/>
              </a:ext>
            </a:extLst>
          </p:cNvPr>
          <p:cNvSpPr txBox="1"/>
          <p:nvPr/>
        </p:nvSpPr>
        <p:spPr>
          <a:xfrm>
            <a:off x="2504312" y="2416178"/>
            <a:ext cx="1752600" cy="461665"/>
          </a:xfrm>
          <a:prstGeom prst="rect">
            <a:avLst/>
          </a:prstGeom>
          <a:noFill/>
        </p:spPr>
        <p:txBody>
          <a:bodyPr wrap="square">
            <a:spAutoFit/>
          </a:bodyPr>
          <a:lstStyle/>
          <a:p>
            <a:pPr algn="ctr"/>
            <a:r>
              <a:rPr lang="de-DE" sz="1200" dirty="0">
                <a:solidFill>
                  <a:srgbClr val="2F4090"/>
                </a:solidFill>
                <a:latin typeface="Ebrima" panose="02000000000000000000" pitchFamily="2" charset="0"/>
                <a:ea typeface="Ebrima" panose="02000000000000000000" pitchFamily="2" charset="0"/>
                <a:cs typeface="Ebrima" panose="02000000000000000000" pitchFamily="2" charset="0"/>
              </a:rPr>
              <a:t>Mara Hille</a:t>
            </a:r>
            <a:endParaRPr lang="de-DE" sz="1200" b="0" i="0" dirty="0">
              <a:solidFill>
                <a:srgbClr val="2F4090"/>
              </a:solidFill>
              <a:effectLst/>
              <a:latin typeface="Ebrima" panose="02000000000000000000" pitchFamily="2" charset="0"/>
              <a:ea typeface="Ebrima" panose="02000000000000000000" pitchFamily="2" charset="0"/>
              <a:cs typeface="Ebrima" panose="02000000000000000000" pitchFamily="2" charset="0"/>
            </a:endParaRPr>
          </a:p>
          <a:p>
            <a:pPr algn="ctr"/>
            <a:r>
              <a:rPr lang="de-DE" sz="1200" b="0" i="0" dirty="0">
                <a:solidFill>
                  <a:srgbClr val="30342D"/>
                </a:solidFill>
                <a:effectLst/>
                <a:latin typeface="Ebrima" panose="02000000000000000000" pitchFamily="2" charset="0"/>
                <a:ea typeface="Ebrima" panose="02000000000000000000" pitchFamily="2" charset="0"/>
                <a:cs typeface="Ebrima" panose="02000000000000000000" pitchFamily="2" charset="0"/>
              </a:rPr>
              <a:t>Training</a:t>
            </a:r>
          </a:p>
        </p:txBody>
      </p:sp>
    </p:spTree>
    <p:extLst>
      <p:ext uri="{BB962C8B-B14F-4D97-AF65-F5344CB8AC3E}">
        <p14:creationId xmlns:p14="http://schemas.microsoft.com/office/powerpoint/2010/main" val="2373026787"/>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childTnLst>
                          </p:cTn>
                        </p:par>
                        <p:par>
                          <p:cTn id="8" fill="hold">
                            <p:stCondLst>
                              <p:cond delay="2500"/>
                            </p:stCondLst>
                            <p:childTnLst>
                              <p:par>
                                <p:cTn id="9" presetID="6" presetClass="entr" presetSubtype="32"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circle(out)">
                                      <p:cBhvr>
                                        <p:cTn id="11" dur="2000"/>
                                        <p:tgtEl>
                                          <p:spTgt spid="23"/>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childTnLst>
                          </p:cTn>
                        </p:par>
                        <p:par>
                          <p:cTn id="15" fill="hold">
                            <p:stCondLst>
                              <p:cond delay="4500"/>
                            </p:stCondLst>
                            <p:childTnLst>
                              <p:par>
                                <p:cTn id="16" presetID="6" presetClass="entr" presetSubtype="32"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circle(out)">
                                      <p:cBhvr>
                                        <p:cTn id="18" dur="2000"/>
                                        <p:tgtEl>
                                          <p:spTgt spid="13"/>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randombar(horizontal)">
                                      <p:cBhvr>
                                        <p:cTn id="21" dur="500"/>
                                        <p:tgtEl>
                                          <p:spTgt spid="7"/>
                                        </p:tgtEl>
                                      </p:cBhvr>
                                    </p:animEffect>
                                  </p:childTnLst>
                                </p:cTn>
                              </p:par>
                            </p:childTnLst>
                          </p:cTn>
                        </p:par>
                        <p:par>
                          <p:cTn id="22" fill="hold">
                            <p:stCondLst>
                              <p:cond delay="6500"/>
                            </p:stCondLst>
                            <p:childTnLst>
                              <p:par>
                                <p:cTn id="23" presetID="6" presetClass="entr" presetSubtype="32"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circle(out)">
                                      <p:cBhvr>
                                        <p:cTn id="25" dur="2000"/>
                                        <p:tgtEl>
                                          <p:spTgt spid="25"/>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randombar(horizontal)">
                                      <p:cBhvr>
                                        <p:cTn id="28" dur="500"/>
                                        <p:tgtEl>
                                          <p:spTgt spid="28"/>
                                        </p:tgtEl>
                                      </p:cBhvr>
                                    </p:animEffect>
                                  </p:childTnLst>
                                </p:cTn>
                              </p:par>
                            </p:childTnLst>
                          </p:cTn>
                        </p:par>
                        <p:par>
                          <p:cTn id="29" fill="hold">
                            <p:stCondLst>
                              <p:cond delay="8500"/>
                            </p:stCondLst>
                            <p:childTnLst>
                              <p:par>
                                <p:cTn id="30" presetID="6" presetClass="entr" presetSubtype="32"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ircle(out)">
                                      <p:cBhvr>
                                        <p:cTn id="32" dur="2000"/>
                                        <p:tgtEl>
                                          <p:spTgt spid="9"/>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randombar(horizontal)">
                                      <p:cBhvr>
                                        <p:cTn id="35" dur="500"/>
                                        <p:tgtEl>
                                          <p:spTgt spid="33"/>
                                        </p:tgtEl>
                                      </p:cBhvr>
                                    </p:animEffect>
                                  </p:childTnLst>
                                </p:cTn>
                              </p:par>
                            </p:childTnLst>
                          </p:cTn>
                        </p:par>
                        <p:par>
                          <p:cTn id="36" fill="hold">
                            <p:stCondLst>
                              <p:cond delay="10500"/>
                            </p:stCondLst>
                            <p:childTnLst>
                              <p:par>
                                <p:cTn id="37" presetID="6" presetClass="entr" presetSubtype="32"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circle(out)">
                                      <p:cBhvr>
                                        <p:cTn id="39" dur="2000"/>
                                        <p:tgtEl>
                                          <p:spTgt spid="15"/>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randombar(horizontal)">
                                      <p:cBhvr>
                                        <p:cTn id="42" dur="500"/>
                                        <p:tgtEl>
                                          <p:spTgt spid="29"/>
                                        </p:tgtEl>
                                      </p:cBhvr>
                                    </p:animEffect>
                                  </p:childTnLst>
                                </p:cTn>
                              </p:par>
                            </p:childTnLst>
                          </p:cTn>
                        </p:par>
                        <p:par>
                          <p:cTn id="43" fill="hold">
                            <p:stCondLst>
                              <p:cond delay="12500"/>
                            </p:stCondLst>
                            <p:childTnLst>
                              <p:par>
                                <p:cTn id="44" presetID="6" presetClass="entr" presetSubtype="32" fill="hold"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circle(out)">
                                      <p:cBhvr>
                                        <p:cTn id="46" dur="2000"/>
                                        <p:tgtEl>
                                          <p:spTgt spid="26"/>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randombar(horizontal)">
                                      <p:cBhvr>
                                        <p:cTn id="49" dur="500"/>
                                        <p:tgtEl>
                                          <p:spTgt spid="21"/>
                                        </p:tgtEl>
                                      </p:cBhvr>
                                    </p:animEffect>
                                  </p:childTnLst>
                                </p:cTn>
                              </p:par>
                            </p:childTnLst>
                          </p:cTn>
                        </p:par>
                        <p:par>
                          <p:cTn id="50" fill="hold">
                            <p:stCondLst>
                              <p:cond delay="14500"/>
                            </p:stCondLst>
                            <p:childTnLst>
                              <p:par>
                                <p:cTn id="51" presetID="6" presetClass="entr" presetSubtype="32" fill="hold" nodeType="after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circle(out)">
                                      <p:cBhvr>
                                        <p:cTn id="53" dur="2000"/>
                                        <p:tgtEl>
                                          <p:spTgt spid="39"/>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randombar(horizontal)">
                                      <p:cBhvr>
                                        <p:cTn id="56" dur="500"/>
                                        <p:tgtEl>
                                          <p:spTgt spid="38"/>
                                        </p:tgtEl>
                                      </p:cBhvr>
                                    </p:animEffect>
                                  </p:childTnLst>
                                </p:cTn>
                              </p:par>
                            </p:childTnLst>
                          </p:cTn>
                        </p:par>
                        <p:par>
                          <p:cTn id="57" fill="hold">
                            <p:stCondLst>
                              <p:cond delay="16500"/>
                            </p:stCondLst>
                            <p:childTnLst>
                              <p:par>
                                <p:cTn id="58" presetID="6" presetClass="entr" presetSubtype="32" fill="hold"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circle(out)">
                                      <p:cBhvr>
                                        <p:cTn id="60" dur="2000"/>
                                        <p:tgtEl>
                                          <p:spTgt spid="17"/>
                                        </p:tgtEl>
                                      </p:cBhvr>
                                    </p:animEffect>
                                  </p:childTnLst>
                                </p:cTn>
                              </p:par>
                              <p:par>
                                <p:cTn id="61" presetID="14" presetClass="entr" presetSubtype="10" fill="hold" grpId="0" nodeType="with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randombar(horizontal)">
                                      <p:cBhvr>
                                        <p:cTn id="63" dur="500"/>
                                        <p:tgtEl>
                                          <p:spTgt spid="12"/>
                                        </p:tgtEl>
                                      </p:cBhvr>
                                    </p:animEffect>
                                  </p:childTnLst>
                                </p:cTn>
                              </p:par>
                            </p:childTnLst>
                          </p:cTn>
                        </p:par>
                        <p:par>
                          <p:cTn id="64" fill="hold">
                            <p:stCondLst>
                              <p:cond delay="18500"/>
                            </p:stCondLst>
                            <p:childTnLst>
                              <p:par>
                                <p:cTn id="65" presetID="6" presetClass="entr" presetSubtype="32" fill="hold" nodeType="after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circle(out)">
                                      <p:cBhvr>
                                        <p:cTn id="67" dur="2000"/>
                                        <p:tgtEl>
                                          <p:spTgt spid="11"/>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randombar(horizontal)">
                                      <p:cBhvr>
                                        <p:cTn id="7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9" grpId="0"/>
      <p:bldP spid="28" grpId="0"/>
      <p:bldP spid="29" grpId="0"/>
      <p:bldP spid="30" grpId="0"/>
      <p:bldP spid="33" grpId="0"/>
      <p:bldP spid="7" grpId="0"/>
      <p:bldP spid="21" grpId="0"/>
      <p:bldP spid="3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032F9C-9345-9F34-44E3-34AF748C7E8C}"/>
            </a:ext>
          </a:extLst>
        </p:cNvPr>
        <p:cNvGrpSpPr/>
        <p:nvPr/>
      </p:nvGrpSpPr>
      <p:grpSpPr>
        <a:xfrm>
          <a:off x="0" y="0"/>
          <a:ext cx="0" cy="0"/>
          <a:chOff x="0" y="0"/>
          <a:chExt cx="0" cy="0"/>
        </a:xfrm>
      </p:grpSpPr>
      <p:sp>
        <p:nvSpPr>
          <p:cNvPr id="9" name="Text Box 3">
            <a:extLst>
              <a:ext uri="{FF2B5EF4-FFF2-40B4-BE49-F238E27FC236}">
                <a16:creationId xmlns:a16="http://schemas.microsoft.com/office/drawing/2014/main" id="{B4CE4768-BC0A-BA72-3144-911E562C8332}"/>
              </a:ext>
            </a:extLst>
          </p:cNvPr>
          <p:cNvSpPr txBox="1">
            <a:spLocks noChangeArrowheads="1"/>
          </p:cNvSpPr>
          <p:nvPr/>
        </p:nvSpPr>
        <p:spPr bwMode="auto">
          <a:xfrm>
            <a:off x="0" y="-76200"/>
            <a:ext cx="5105400" cy="566738"/>
          </a:xfrm>
          <a:prstGeom prst="rect">
            <a:avLst/>
          </a:prstGeom>
          <a:noFill/>
          <a:ln w="9525">
            <a:noFill/>
            <a:miter lim="800000"/>
            <a:headEnd/>
            <a:tailEnd/>
          </a:ln>
          <a:effectLst/>
        </p:spPr>
        <p:txBody>
          <a:bodyPr anchor="ctr">
            <a:noAutofit/>
          </a:bodyPr>
          <a:lstStyle/>
          <a:p>
            <a:r>
              <a:rPr lang="de-DE" b="1" dirty="0">
                <a:solidFill>
                  <a:schemeClr val="bg1"/>
                </a:solidFill>
                <a:latin typeface="Franklin Gothic Book" panose="020B0503020102020204" pitchFamily="34" charset="0"/>
              </a:rPr>
              <a:t>Informationen vom Betreiber der Anlage</a:t>
            </a:r>
          </a:p>
        </p:txBody>
      </p:sp>
      <p:pic>
        <p:nvPicPr>
          <p:cNvPr id="5" name="Grafik 4">
            <a:extLst>
              <a:ext uri="{FF2B5EF4-FFF2-40B4-BE49-F238E27FC236}">
                <a16:creationId xmlns:a16="http://schemas.microsoft.com/office/drawing/2014/main" id="{03C46911-3210-215A-23F0-E6EE3D55ABD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96514" y="1219200"/>
            <a:ext cx="174992" cy="188992"/>
          </a:xfrm>
          <a:prstGeom prst="rect">
            <a:avLst/>
          </a:prstGeom>
        </p:spPr>
      </p:pic>
      <p:sp>
        <p:nvSpPr>
          <p:cNvPr id="22" name="Textfeld 21">
            <a:extLst>
              <a:ext uri="{FF2B5EF4-FFF2-40B4-BE49-F238E27FC236}">
                <a16:creationId xmlns:a16="http://schemas.microsoft.com/office/drawing/2014/main" id="{8834A24A-9220-5CDC-E416-82F550E61DD2}"/>
              </a:ext>
            </a:extLst>
          </p:cNvPr>
          <p:cNvSpPr txBox="1"/>
          <p:nvPr/>
        </p:nvSpPr>
        <p:spPr>
          <a:xfrm>
            <a:off x="479078" y="1143000"/>
            <a:ext cx="7598122" cy="738664"/>
          </a:xfrm>
          <a:prstGeom prst="rect">
            <a:avLst/>
          </a:prstGeom>
          <a:noFill/>
        </p:spPr>
        <p:txBody>
          <a:bodyPr wrap="square">
            <a:spAutoFit/>
          </a:bodyPr>
          <a:lstStyle/>
          <a:p>
            <a:r>
              <a:rPr lang="de-DE" sz="1400" dirty="0">
                <a:latin typeface="Ebrima" panose="02000000000000000000" pitchFamily="2" charset="0"/>
                <a:ea typeface="Ebrima" panose="02000000000000000000" pitchFamily="2" charset="0"/>
                <a:cs typeface="Ebrima" panose="02000000000000000000" pitchFamily="2" charset="0"/>
              </a:rPr>
              <a:t>Bei gekauften oder selbst hergestellten Ausgangsstoffen muss der Unternehmer die Menge jedes Ausgangsstoffs überwachen, die er während des Berichtszeitraums für jeden seiner Produktionsprozesse verwendet hat. </a:t>
            </a:r>
          </a:p>
        </p:txBody>
      </p:sp>
      <p:pic>
        <p:nvPicPr>
          <p:cNvPr id="4" name="Grafik 3">
            <a:extLst>
              <a:ext uri="{FF2B5EF4-FFF2-40B4-BE49-F238E27FC236}">
                <a16:creationId xmlns:a16="http://schemas.microsoft.com/office/drawing/2014/main" id="{59AD2F6F-AA42-623A-1792-A764A74CF19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04800" y="2097008"/>
            <a:ext cx="174992" cy="188992"/>
          </a:xfrm>
          <a:prstGeom prst="rect">
            <a:avLst/>
          </a:prstGeom>
        </p:spPr>
      </p:pic>
      <p:sp>
        <p:nvSpPr>
          <p:cNvPr id="6" name="Textfeld 5">
            <a:extLst>
              <a:ext uri="{FF2B5EF4-FFF2-40B4-BE49-F238E27FC236}">
                <a16:creationId xmlns:a16="http://schemas.microsoft.com/office/drawing/2014/main" id="{D0022EA4-34F3-EE21-B2EC-D7098E499619}"/>
              </a:ext>
            </a:extLst>
          </p:cNvPr>
          <p:cNvSpPr txBox="1"/>
          <p:nvPr/>
        </p:nvSpPr>
        <p:spPr>
          <a:xfrm>
            <a:off x="487364" y="2020808"/>
            <a:ext cx="7589836" cy="523220"/>
          </a:xfrm>
          <a:prstGeom prst="rect">
            <a:avLst/>
          </a:prstGeom>
          <a:noFill/>
        </p:spPr>
        <p:txBody>
          <a:bodyPr wrap="square">
            <a:spAutoFit/>
          </a:bodyPr>
          <a:lstStyle/>
          <a:p>
            <a:r>
              <a:rPr lang="de-DE" sz="1400" dirty="0">
                <a:latin typeface="Ebrima" panose="02000000000000000000" pitchFamily="2" charset="0"/>
                <a:ea typeface="Ebrima" panose="02000000000000000000" pitchFamily="2" charset="0"/>
                <a:cs typeface="Ebrima" panose="02000000000000000000" pitchFamily="2" charset="0"/>
              </a:rPr>
              <a:t>Die Regeln für die Überwachung von Daten über Vorläuferstoffe finden sich in Anhang III Abschnitt E der Durchführungsverordnung.</a:t>
            </a:r>
          </a:p>
        </p:txBody>
      </p:sp>
      <p:pic>
        <p:nvPicPr>
          <p:cNvPr id="3" name="Grafik 2">
            <a:extLst>
              <a:ext uri="{FF2B5EF4-FFF2-40B4-BE49-F238E27FC236}">
                <a16:creationId xmlns:a16="http://schemas.microsoft.com/office/drawing/2014/main" id="{091F2022-AE8B-1BE0-640D-18FC2225E6A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04800" y="2819400"/>
            <a:ext cx="174992" cy="188992"/>
          </a:xfrm>
          <a:prstGeom prst="rect">
            <a:avLst/>
          </a:prstGeom>
        </p:spPr>
      </p:pic>
      <p:sp>
        <p:nvSpPr>
          <p:cNvPr id="7" name="Textfeld 6">
            <a:extLst>
              <a:ext uri="{FF2B5EF4-FFF2-40B4-BE49-F238E27FC236}">
                <a16:creationId xmlns:a16="http://schemas.microsoft.com/office/drawing/2014/main" id="{BE5F4F5A-C565-D5D8-3F3E-1CE68A8415D9}"/>
              </a:ext>
            </a:extLst>
          </p:cNvPr>
          <p:cNvSpPr txBox="1"/>
          <p:nvPr/>
        </p:nvSpPr>
        <p:spPr>
          <a:xfrm>
            <a:off x="487364" y="2743200"/>
            <a:ext cx="7666036" cy="738664"/>
          </a:xfrm>
          <a:prstGeom prst="rect">
            <a:avLst/>
          </a:prstGeom>
          <a:noFill/>
        </p:spPr>
        <p:txBody>
          <a:bodyPr wrap="square">
            <a:spAutoFit/>
          </a:bodyPr>
          <a:lstStyle/>
          <a:p>
            <a:r>
              <a:rPr lang="de-DE" sz="1400" b="1" dirty="0">
                <a:latin typeface="Ebrima" panose="02000000000000000000" pitchFamily="2" charset="0"/>
                <a:ea typeface="Ebrima" panose="02000000000000000000" pitchFamily="2" charset="0"/>
                <a:cs typeface="Ebrima" panose="02000000000000000000" pitchFamily="2" charset="0"/>
              </a:rPr>
              <a:t>Schließlich gibt es noch einige zusätzliche Parameter</a:t>
            </a:r>
            <a:r>
              <a:rPr lang="de-DE" sz="1400" dirty="0">
                <a:latin typeface="Ebrima" panose="02000000000000000000" pitchFamily="2" charset="0"/>
                <a:ea typeface="Ebrima" panose="02000000000000000000" pitchFamily="2" charset="0"/>
                <a:cs typeface="Ebrima" panose="02000000000000000000" pitchFamily="2" charset="0"/>
              </a:rPr>
              <a:t>, die Sie als EU- Importeur im Rahmen des CBAM melden müssen. Diese hängen von den Waren ab. Die relevanten Parameter sind in Anhang IV Abschnitt 2 der Durchführungsverordnung aufgeführt.</a:t>
            </a:r>
          </a:p>
        </p:txBody>
      </p:sp>
      <p:pic>
        <p:nvPicPr>
          <p:cNvPr id="2" name="Picture 2">
            <a:extLst>
              <a:ext uri="{FF2B5EF4-FFF2-40B4-BE49-F238E27FC236}">
                <a16:creationId xmlns:a16="http://schemas.microsoft.com/office/drawing/2014/main" id="{2362E3DC-190F-52CD-E0D2-FC188DC309AF}"/>
              </a:ext>
            </a:extLst>
          </p:cNvPr>
          <p:cNvPicPr>
            <a:picLocks noChangeAspect="1" noChangeArrowheads="1"/>
          </p:cNvPicPr>
          <p:nvPr/>
        </p:nvPicPr>
        <p:blipFill>
          <a:blip r:embed="rId3" cstate="print"/>
          <a:srcRect/>
          <a:stretch>
            <a:fillRect/>
          </a:stretch>
        </p:blipFill>
        <p:spPr bwMode="auto">
          <a:xfrm>
            <a:off x="1371600" y="4380429"/>
            <a:ext cx="2216483" cy="1344533"/>
          </a:xfrm>
          <a:prstGeom prst="rect">
            <a:avLst/>
          </a:prstGeom>
          <a:noFill/>
          <a:ln w="9525">
            <a:noFill/>
            <a:miter lim="800000"/>
            <a:headEnd/>
            <a:tailEnd/>
          </a:ln>
        </p:spPr>
      </p:pic>
    </p:spTree>
    <p:extLst>
      <p:ext uri="{BB962C8B-B14F-4D97-AF65-F5344CB8AC3E}">
        <p14:creationId xmlns:p14="http://schemas.microsoft.com/office/powerpoint/2010/main" val="36901575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500"/>
                            </p:stCondLst>
                            <p:childTnLst>
                              <p:par>
                                <p:cTn id="9" presetID="6" presetClass="entr" presetSubtype="3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out)">
                                      <p:cBhvr>
                                        <p:cTn id="11" dur="500"/>
                                        <p:tgtEl>
                                          <p:spTgt spid="5"/>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randombar(horizontal)">
                                      <p:cBhvr>
                                        <p:cTn id="14" dur="500"/>
                                        <p:tgtEl>
                                          <p:spTgt spid="22"/>
                                        </p:tgtEl>
                                      </p:cBhvr>
                                    </p:animEffect>
                                  </p:childTnLst>
                                </p:cTn>
                              </p:par>
                            </p:childTnLst>
                          </p:cTn>
                        </p:par>
                        <p:par>
                          <p:cTn id="15" fill="hold">
                            <p:stCondLst>
                              <p:cond delay="1000"/>
                            </p:stCondLst>
                            <p:childTnLst>
                              <p:par>
                                <p:cTn id="16" presetID="6" presetClass="entr" presetSubtype="32"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out)">
                                      <p:cBhvr>
                                        <p:cTn id="18" dur="500"/>
                                        <p:tgtEl>
                                          <p:spTgt spid="4"/>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randombar(horizontal)">
                                      <p:cBhvr>
                                        <p:cTn id="21" dur="500"/>
                                        <p:tgtEl>
                                          <p:spTgt spid="6"/>
                                        </p:tgtEl>
                                      </p:cBhvr>
                                    </p:animEffect>
                                  </p:childTnLst>
                                </p:cTn>
                              </p:par>
                            </p:childTnLst>
                          </p:cTn>
                        </p:par>
                        <p:par>
                          <p:cTn id="22" fill="hold">
                            <p:stCondLst>
                              <p:cond delay="1500"/>
                            </p:stCondLst>
                            <p:childTnLst>
                              <p:par>
                                <p:cTn id="23" presetID="6" presetClass="entr" presetSubtype="32"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circle(out)">
                                      <p:cBhvr>
                                        <p:cTn id="25" dur="500"/>
                                        <p:tgtEl>
                                          <p:spTgt spid="3"/>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randombar(horizontal)">
                                      <p:cBhvr>
                                        <p:cTn id="28" dur="500"/>
                                        <p:tgtEl>
                                          <p:spTgt spid="7"/>
                                        </p:tgtEl>
                                      </p:cBhvr>
                                    </p:animEffect>
                                  </p:childTnLst>
                                </p:cTn>
                              </p:par>
                            </p:childTnLst>
                          </p:cTn>
                        </p:par>
                        <p:par>
                          <p:cTn id="29" fill="hold">
                            <p:stCondLst>
                              <p:cond delay="2000"/>
                            </p:stCondLst>
                            <p:childTnLst>
                              <p:par>
                                <p:cTn id="30" presetID="6" presetClass="entr" presetSubtype="16"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circle(in)">
                                      <p:cBhvr>
                                        <p:cTn id="3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2"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68D584-92DD-9C14-9D3C-702212B7CD81}"/>
            </a:ext>
          </a:extLst>
        </p:cNvPr>
        <p:cNvGrpSpPr/>
        <p:nvPr/>
      </p:nvGrpSpPr>
      <p:grpSpPr>
        <a:xfrm>
          <a:off x="0" y="0"/>
          <a:ext cx="0" cy="0"/>
          <a:chOff x="0" y="0"/>
          <a:chExt cx="0" cy="0"/>
        </a:xfrm>
      </p:grpSpPr>
      <p:sp>
        <p:nvSpPr>
          <p:cNvPr id="9" name="Text Box 3">
            <a:extLst>
              <a:ext uri="{FF2B5EF4-FFF2-40B4-BE49-F238E27FC236}">
                <a16:creationId xmlns:a16="http://schemas.microsoft.com/office/drawing/2014/main" id="{567062DE-4C1A-14CD-7E5E-0563FF4413FE}"/>
              </a:ext>
            </a:extLst>
          </p:cNvPr>
          <p:cNvSpPr txBox="1">
            <a:spLocks noChangeArrowheads="1"/>
          </p:cNvSpPr>
          <p:nvPr/>
        </p:nvSpPr>
        <p:spPr bwMode="auto">
          <a:xfrm>
            <a:off x="0" y="-76200"/>
            <a:ext cx="5105400" cy="566738"/>
          </a:xfrm>
          <a:prstGeom prst="rect">
            <a:avLst/>
          </a:prstGeom>
          <a:noFill/>
          <a:ln w="9525">
            <a:noFill/>
            <a:miter lim="800000"/>
            <a:headEnd/>
            <a:tailEnd/>
          </a:ln>
          <a:effectLst/>
        </p:spPr>
        <p:txBody>
          <a:bodyPr anchor="ctr">
            <a:noAutofit/>
          </a:bodyPr>
          <a:lstStyle/>
          <a:p>
            <a:r>
              <a:rPr lang="de-DE" b="1" dirty="0">
                <a:solidFill>
                  <a:schemeClr val="bg1"/>
                </a:solidFill>
                <a:latin typeface="Franklin Gothic Book" panose="020B0503020102020204" pitchFamily="34" charset="0"/>
              </a:rPr>
              <a:t>Informationen vom Betreiber der Anlage</a:t>
            </a:r>
          </a:p>
        </p:txBody>
      </p:sp>
      <p:pic>
        <p:nvPicPr>
          <p:cNvPr id="5" name="Grafik 4">
            <a:extLst>
              <a:ext uri="{FF2B5EF4-FFF2-40B4-BE49-F238E27FC236}">
                <a16:creationId xmlns:a16="http://schemas.microsoft.com/office/drawing/2014/main" id="{771A635A-DDC1-342A-7CF0-946EC6B7AB3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96514" y="1219200"/>
            <a:ext cx="174992" cy="188992"/>
          </a:xfrm>
          <a:prstGeom prst="rect">
            <a:avLst/>
          </a:prstGeom>
        </p:spPr>
      </p:pic>
      <p:sp>
        <p:nvSpPr>
          <p:cNvPr id="22" name="Textfeld 21">
            <a:extLst>
              <a:ext uri="{FF2B5EF4-FFF2-40B4-BE49-F238E27FC236}">
                <a16:creationId xmlns:a16="http://schemas.microsoft.com/office/drawing/2014/main" id="{DD3640A9-2DAB-68D5-9925-A2601EC7E982}"/>
              </a:ext>
            </a:extLst>
          </p:cNvPr>
          <p:cNvSpPr txBox="1"/>
          <p:nvPr/>
        </p:nvSpPr>
        <p:spPr>
          <a:xfrm>
            <a:off x="479078" y="1143000"/>
            <a:ext cx="7598122" cy="738664"/>
          </a:xfrm>
          <a:prstGeom prst="rect">
            <a:avLst/>
          </a:prstGeom>
          <a:noFill/>
        </p:spPr>
        <p:txBody>
          <a:bodyPr wrap="square">
            <a:spAutoFit/>
          </a:bodyPr>
          <a:lstStyle/>
          <a:p>
            <a:r>
              <a:rPr lang="de-DE" sz="1400" dirty="0">
                <a:latin typeface="Ebrima" panose="02000000000000000000" pitchFamily="2" charset="0"/>
                <a:ea typeface="Ebrima" panose="02000000000000000000" pitchFamily="2" charset="0"/>
                <a:cs typeface="Ebrima" panose="02000000000000000000" pitchFamily="2" charset="0"/>
              </a:rPr>
              <a:t>Bei gekauften oder selbst hergestellten Ausgangsstoffen muss der Unternehmer die Menge jedes Ausgangsstoffs überwachen, die er während des Berichtszeitraums für jeden seiner Produktionsprozesse verwendet hat. </a:t>
            </a:r>
          </a:p>
        </p:txBody>
      </p:sp>
      <p:pic>
        <p:nvPicPr>
          <p:cNvPr id="4" name="Grafik 3">
            <a:extLst>
              <a:ext uri="{FF2B5EF4-FFF2-40B4-BE49-F238E27FC236}">
                <a16:creationId xmlns:a16="http://schemas.microsoft.com/office/drawing/2014/main" id="{399C2672-1243-B844-2CAF-512213E94E1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04800" y="2097008"/>
            <a:ext cx="174992" cy="188992"/>
          </a:xfrm>
          <a:prstGeom prst="rect">
            <a:avLst/>
          </a:prstGeom>
        </p:spPr>
      </p:pic>
      <p:sp>
        <p:nvSpPr>
          <p:cNvPr id="6" name="Textfeld 5">
            <a:extLst>
              <a:ext uri="{FF2B5EF4-FFF2-40B4-BE49-F238E27FC236}">
                <a16:creationId xmlns:a16="http://schemas.microsoft.com/office/drawing/2014/main" id="{EA3CBA93-CD2B-F326-3C9E-21A836FB2CB0}"/>
              </a:ext>
            </a:extLst>
          </p:cNvPr>
          <p:cNvSpPr txBox="1"/>
          <p:nvPr/>
        </p:nvSpPr>
        <p:spPr>
          <a:xfrm>
            <a:off x="487364" y="2020808"/>
            <a:ext cx="7589836" cy="523220"/>
          </a:xfrm>
          <a:prstGeom prst="rect">
            <a:avLst/>
          </a:prstGeom>
          <a:noFill/>
        </p:spPr>
        <p:txBody>
          <a:bodyPr wrap="square">
            <a:spAutoFit/>
          </a:bodyPr>
          <a:lstStyle/>
          <a:p>
            <a:r>
              <a:rPr lang="de-DE" sz="1400" dirty="0">
                <a:latin typeface="Ebrima" panose="02000000000000000000" pitchFamily="2" charset="0"/>
                <a:ea typeface="Ebrima" panose="02000000000000000000" pitchFamily="2" charset="0"/>
                <a:cs typeface="Ebrima" panose="02000000000000000000" pitchFamily="2" charset="0"/>
              </a:rPr>
              <a:t>Die Regeln für die Überwachung von Daten über Vorläuferstoffe finden sich in Anhang III Abschnitt E der Durchführungsverordnung.</a:t>
            </a:r>
          </a:p>
        </p:txBody>
      </p:sp>
      <p:pic>
        <p:nvPicPr>
          <p:cNvPr id="3" name="Grafik 2">
            <a:extLst>
              <a:ext uri="{FF2B5EF4-FFF2-40B4-BE49-F238E27FC236}">
                <a16:creationId xmlns:a16="http://schemas.microsoft.com/office/drawing/2014/main" id="{F1C9E540-3BBD-A979-94A9-A09CDF8A4C3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04800" y="2819400"/>
            <a:ext cx="174992" cy="188992"/>
          </a:xfrm>
          <a:prstGeom prst="rect">
            <a:avLst/>
          </a:prstGeom>
        </p:spPr>
      </p:pic>
      <p:sp>
        <p:nvSpPr>
          <p:cNvPr id="7" name="Textfeld 6">
            <a:extLst>
              <a:ext uri="{FF2B5EF4-FFF2-40B4-BE49-F238E27FC236}">
                <a16:creationId xmlns:a16="http://schemas.microsoft.com/office/drawing/2014/main" id="{C832CB04-724B-093A-3E4B-E32495745E4B}"/>
              </a:ext>
            </a:extLst>
          </p:cNvPr>
          <p:cNvSpPr txBox="1"/>
          <p:nvPr/>
        </p:nvSpPr>
        <p:spPr>
          <a:xfrm>
            <a:off x="487364" y="2743200"/>
            <a:ext cx="7666036" cy="738664"/>
          </a:xfrm>
          <a:prstGeom prst="rect">
            <a:avLst/>
          </a:prstGeom>
          <a:noFill/>
        </p:spPr>
        <p:txBody>
          <a:bodyPr wrap="square">
            <a:spAutoFit/>
          </a:bodyPr>
          <a:lstStyle/>
          <a:p>
            <a:r>
              <a:rPr lang="de-DE" sz="1400" b="1" dirty="0">
                <a:latin typeface="Ebrima" panose="02000000000000000000" pitchFamily="2" charset="0"/>
                <a:ea typeface="Ebrima" panose="02000000000000000000" pitchFamily="2" charset="0"/>
                <a:cs typeface="Ebrima" panose="02000000000000000000" pitchFamily="2" charset="0"/>
              </a:rPr>
              <a:t>Schließlich gibt es noch einige zusätzliche Parameter</a:t>
            </a:r>
            <a:r>
              <a:rPr lang="de-DE" sz="1400" dirty="0">
                <a:latin typeface="Ebrima" panose="02000000000000000000" pitchFamily="2" charset="0"/>
                <a:ea typeface="Ebrima" panose="02000000000000000000" pitchFamily="2" charset="0"/>
                <a:cs typeface="Ebrima" panose="02000000000000000000" pitchFamily="2" charset="0"/>
              </a:rPr>
              <a:t>, die Sie als EU- Importeur im Rahmen des CBAM melden müssen. Diese hängen von den Waren ab. Die relevanten Parameter sind in Anhang IV Abschnitt 2 der Durchführungsverordnung aufgeführt.</a:t>
            </a:r>
          </a:p>
        </p:txBody>
      </p:sp>
      <p:pic>
        <p:nvPicPr>
          <p:cNvPr id="2" name="Grafik 1">
            <a:extLst>
              <a:ext uri="{FF2B5EF4-FFF2-40B4-BE49-F238E27FC236}">
                <a16:creationId xmlns:a16="http://schemas.microsoft.com/office/drawing/2014/main" id="{4018FCB2-582D-1BA0-099B-466A512742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4267200"/>
            <a:ext cx="2601365" cy="1810600"/>
          </a:xfrm>
          <a:prstGeom prst="rect">
            <a:avLst/>
          </a:prstGeom>
        </p:spPr>
      </p:pic>
    </p:spTree>
    <p:extLst>
      <p:ext uri="{BB962C8B-B14F-4D97-AF65-F5344CB8AC3E}">
        <p14:creationId xmlns:p14="http://schemas.microsoft.com/office/powerpoint/2010/main" val="21208433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500"/>
                            </p:stCondLst>
                            <p:childTnLst>
                              <p:par>
                                <p:cTn id="9" presetID="6" presetClass="entr" presetSubtype="3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out)">
                                      <p:cBhvr>
                                        <p:cTn id="11" dur="500"/>
                                        <p:tgtEl>
                                          <p:spTgt spid="5"/>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randombar(horizontal)">
                                      <p:cBhvr>
                                        <p:cTn id="14" dur="500"/>
                                        <p:tgtEl>
                                          <p:spTgt spid="22"/>
                                        </p:tgtEl>
                                      </p:cBhvr>
                                    </p:animEffect>
                                  </p:childTnLst>
                                </p:cTn>
                              </p:par>
                            </p:childTnLst>
                          </p:cTn>
                        </p:par>
                        <p:par>
                          <p:cTn id="15" fill="hold">
                            <p:stCondLst>
                              <p:cond delay="1000"/>
                            </p:stCondLst>
                            <p:childTnLst>
                              <p:par>
                                <p:cTn id="16" presetID="6" presetClass="entr" presetSubtype="32"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out)">
                                      <p:cBhvr>
                                        <p:cTn id="18" dur="500"/>
                                        <p:tgtEl>
                                          <p:spTgt spid="4"/>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randombar(horizontal)">
                                      <p:cBhvr>
                                        <p:cTn id="21" dur="500"/>
                                        <p:tgtEl>
                                          <p:spTgt spid="6"/>
                                        </p:tgtEl>
                                      </p:cBhvr>
                                    </p:animEffect>
                                  </p:childTnLst>
                                </p:cTn>
                              </p:par>
                            </p:childTnLst>
                          </p:cTn>
                        </p:par>
                        <p:par>
                          <p:cTn id="22" fill="hold">
                            <p:stCondLst>
                              <p:cond delay="1500"/>
                            </p:stCondLst>
                            <p:childTnLst>
                              <p:par>
                                <p:cTn id="23" presetID="6" presetClass="entr" presetSubtype="32"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circle(out)">
                                      <p:cBhvr>
                                        <p:cTn id="25" dur="500"/>
                                        <p:tgtEl>
                                          <p:spTgt spid="3"/>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randombar(horizontal)">
                                      <p:cBhvr>
                                        <p:cTn id="28" dur="500"/>
                                        <p:tgtEl>
                                          <p:spTgt spid="7"/>
                                        </p:tgtEl>
                                      </p:cBhvr>
                                    </p:animEffect>
                                  </p:childTnLst>
                                </p:cTn>
                              </p:par>
                              <p:par>
                                <p:cTn id="29" presetID="21" presetClass="entr" presetSubtype="8"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heel(8)">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2"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BB9B0-92BD-A9CD-F146-5D0F4423FD5A}"/>
            </a:ext>
          </a:extLst>
        </p:cNvPr>
        <p:cNvGrpSpPr/>
        <p:nvPr/>
      </p:nvGrpSpPr>
      <p:grpSpPr>
        <a:xfrm>
          <a:off x="0" y="0"/>
          <a:ext cx="0" cy="0"/>
          <a:chOff x="0" y="0"/>
          <a:chExt cx="0" cy="0"/>
        </a:xfrm>
      </p:grpSpPr>
      <p:sp>
        <p:nvSpPr>
          <p:cNvPr id="9" name="Text Box 3">
            <a:extLst>
              <a:ext uri="{FF2B5EF4-FFF2-40B4-BE49-F238E27FC236}">
                <a16:creationId xmlns:a16="http://schemas.microsoft.com/office/drawing/2014/main" id="{8F5A7144-8DF8-F6D6-C8F6-7090BC3F7B0B}"/>
              </a:ext>
            </a:extLst>
          </p:cNvPr>
          <p:cNvSpPr txBox="1">
            <a:spLocks noChangeArrowheads="1"/>
          </p:cNvSpPr>
          <p:nvPr/>
        </p:nvSpPr>
        <p:spPr bwMode="auto">
          <a:xfrm>
            <a:off x="0" y="-76200"/>
            <a:ext cx="5105400" cy="566738"/>
          </a:xfrm>
          <a:prstGeom prst="rect">
            <a:avLst/>
          </a:prstGeom>
          <a:noFill/>
          <a:ln w="9525">
            <a:noFill/>
            <a:miter lim="800000"/>
            <a:headEnd/>
            <a:tailEnd/>
          </a:ln>
          <a:effectLst/>
        </p:spPr>
        <p:txBody>
          <a:bodyPr anchor="ctr">
            <a:noAutofit/>
          </a:bodyPr>
          <a:lstStyle/>
          <a:p>
            <a:r>
              <a:rPr lang="de-DE" b="1" dirty="0">
                <a:solidFill>
                  <a:schemeClr val="bg1"/>
                </a:solidFill>
                <a:latin typeface="Franklin Gothic Book" panose="020B0503020102020204" pitchFamily="34" charset="0"/>
              </a:rPr>
              <a:t>Informationen vom Betreiber der Anlage</a:t>
            </a:r>
          </a:p>
        </p:txBody>
      </p:sp>
      <p:sp>
        <p:nvSpPr>
          <p:cNvPr id="22" name="Textfeld 21">
            <a:extLst>
              <a:ext uri="{FF2B5EF4-FFF2-40B4-BE49-F238E27FC236}">
                <a16:creationId xmlns:a16="http://schemas.microsoft.com/office/drawing/2014/main" id="{65C818DE-300F-8EB0-6B98-385DA2BAE4CF}"/>
              </a:ext>
            </a:extLst>
          </p:cNvPr>
          <p:cNvSpPr txBox="1"/>
          <p:nvPr/>
        </p:nvSpPr>
        <p:spPr>
          <a:xfrm>
            <a:off x="479078" y="914400"/>
            <a:ext cx="7598122" cy="523220"/>
          </a:xfrm>
          <a:prstGeom prst="rect">
            <a:avLst/>
          </a:prstGeom>
          <a:noFill/>
        </p:spPr>
        <p:txBody>
          <a:bodyPr wrap="square">
            <a:spAutoFit/>
          </a:bodyPr>
          <a:lstStyle/>
          <a:p>
            <a:r>
              <a:rPr lang="de-DE" sz="1400" b="1" dirty="0">
                <a:latin typeface="Ebrima" panose="02000000000000000000" pitchFamily="2" charset="0"/>
                <a:ea typeface="Ebrima" panose="02000000000000000000" pitchFamily="2" charset="0"/>
                <a:cs typeface="Ebrima" panose="02000000000000000000" pitchFamily="2" charset="0"/>
              </a:rPr>
              <a:t>Schritt 3: Ist ein Kohlenstoffpreis in dem Land fällig, in dem die Waren oder Vorläuferprodukte hergestellt werden?</a:t>
            </a:r>
            <a:endParaRPr lang="de-DE" sz="1400" dirty="0">
              <a:latin typeface="Ebrima" panose="02000000000000000000" pitchFamily="2" charset="0"/>
              <a:ea typeface="Ebrima" panose="02000000000000000000" pitchFamily="2" charset="0"/>
              <a:cs typeface="Ebrima" panose="02000000000000000000" pitchFamily="2" charset="0"/>
            </a:endParaRPr>
          </a:p>
        </p:txBody>
      </p:sp>
      <p:pic>
        <p:nvPicPr>
          <p:cNvPr id="4" name="Grafik 3">
            <a:extLst>
              <a:ext uri="{FF2B5EF4-FFF2-40B4-BE49-F238E27FC236}">
                <a16:creationId xmlns:a16="http://schemas.microsoft.com/office/drawing/2014/main" id="{24E26870-61E9-2646-3FAF-F88692D99B7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04800" y="1868408"/>
            <a:ext cx="174992" cy="188992"/>
          </a:xfrm>
          <a:prstGeom prst="rect">
            <a:avLst/>
          </a:prstGeom>
        </p:spPr>
      </p:pic>
      <p:sp>
        <p:nvSpPr>
          <p:cNvPr id="6" name="Textfeld 5">
            <a:extLst>
              <a:ext uri="{FF2B5EF4-FFF2-40B4-BE49-F238E27FC236}">
                <a16:creationId xmlns:a16="http://schemas.microsoft.com/office/drawing/2014/main" id="{AA182A2C-AF9F-4467-F327-22CE0D5CC3D5}"/>
              </a:ext>
            </a:extLst>
          </p:cNvPr>
          <p:cNvSpPr txBox="1"/>
          <p:nvPr/>
        </p:nvSpPr>
        <p:spPr>
          <a:xfrm>
            <a:off x="487364" y="1792208"/>
            <a:ext cx="7589836" cy="1815882"/>
          </a:xfrm>
          <a:prstGeom prst="rect">
            <a:avLst/>
          </a:prstGeom>
          <a:noFill/>
        </p:spPr>
        <p:txBody>
          <a:bodyPr wrap="square">
            <a:spAutoFit/>
          </a:bodyPr>
          <a:lstStyle/>
          <a:p>
            <a:r>
              <a:rPr lang="de-DE" sz="1400" dirty="0">
                <a:latin typeface="Ebrima" panose="02000000000000000000" pitchFamily="2" charset="0"/>
                <a:ea typeface="Ebrima" panose="02000000000000000000" pitchFamily="2" charset="0"/>
                <a:cs typeface="Ebrima" panose="02000000000000000000" pitchFamily="2" charset="0"/>
              </a:rPr>
              <a:t>Um eine vergleichbare Behandlung von Anlagen im EU-EHS und in anderen Ländern zu gewährleisten, ermöglicht die Zahlung eines Kohlenstoffpreises in dem Land oder der subnationalen Region, in dem eine CBAM-Ware und ihre Vorprodukte hergestellt werden, eine Reduzierung der CBAM-Verpflichtung im endgültigen Zeitraum ab 2026. Darüber hinaus muss während der Übergangszeit der CBAM (d.h. bis Ende 2025) Bericht erstattet werden. Diese Berichterstattung über die Kohlenstoffpreise während des Übergangszeitraums ist wichtig, um die Europäische Kommission über etwaige künftige Verbesserungen der CBAM-Vorschriften zu informieren.</a:t>
            </a:r>
          </a:p>
        </p:txBody>
      </p:sp>
      <p:pic>
        <p:nvPicPr>
          <p:cNvPr id="3" name="Grafik 2">
            <a:extLst>
              <a:ext uri="{FF2B5EF4-FFF2-40B4-BE49-F238E27FC236}">
                <a16:creationId xmlns:a16="http://schemas.microsoft.com/office/drawing/2014/main" id="{E2A65FDD-0408-B518-1D82-809B451708B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04800" y="3985736"/>
            <a:ext cx="174992" cy="188992"/>
          </a:xfrm>
          <a:prstGeom prst="rect">
            <a:avLst/>
          </a:prstGeom>
        </p:spPr>
      </p:pic>
      <p:sp>
        <p:nvSpPr>
          <p:cNvPr id="7" name="Textfeld 6">
            <a:extLst>
              <a:ext uri="{FF2B5EF4-FFF2-40B4-BE49-F238E27FC236}">
                <a16:creationId xmlns:a16="http://schemas.microsoft.com/office/drawing/2014/main" id="{F5FDCBCA-EDC0-D5B8-0774-DFFE14EE7EAB}"/>
              </a:ext>
            </a:extLst>
          </p:cNvPr>
          <p:cNvSpPr txBox="1"/>
          <p:nvPr/>
        </p:nvSpPr>
        <p:spPr>
          <a:xfrm>
            <a:off x="487364" y="3909536"/>
            <a:ext cx="7666036" cy="954107"/>
          </a:xfrm>
          <a:prstGeom prst="rect">
            <a:avLst/>
          </a:prstGeom>
          <a:noFill/>
        </p:spPr>
        <p:txBody>
          <a:bodyPr wrap="square">
            <a:spAutoFit/>
          </a:bodyPr>
          <a:lstStyle/>
          <a:p>
            <a:r>
              <a:rPr lang="de-DE" sz="1400" dirty="0">
                <a:latin typeface="Ebrima" panose="02000000000000000000" pitchFamily="2" charset="0"/>
                <a:ea typeface="Ebrima" panose="02000000000000000000" pitchFamily="2" charset="0"/>
                <a:cs typeface="Ebrima" panose="02000000000000000000" pitchFamily="2" charset="0"/>
              </a:rPr>
              <a:t>Beachten Sie, dass Sie für jedes gekaufte Vorprodukt Informationen darüber einholen müssen, ob in dessen Herkunftsland ein Kohlenstoffpreis gilt. Wenn der Hersteller des Vorprodukts die erforderlichen Informationen nicht zur Verfügung stellt, müssen Sie davon ausgehen, dass der für das Vorprodukt zu zahlende Kohlenstoffpreis gleich Null ist.</a:t>
            </a:r>
          </a:p>
        </p:txBody>
      </p:sp>
      <p:pic>
        <p:nvPicPr>
          <p:cNvPr id="2" name="Grafik 1">
            <a:extLst>
              <a:ext uri="{FF2B5EF4-FFF2-40B4-BE49-F238E27FC236}">
                <a16:creationId xmlns:a16="http://schemas.microsoft.com/office/drawing/2014/main" id="{A782A874-D953-495A-7DA6-0AE1CCD96B9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04800" y="5065693"/>
            <a:ext cx="174992" cy="188992"/>
          </a:xfrm>
          <a:prstGeom prst="rect">
            <a:avLst/>
          </a:prstGeom>
        </p:spPr>
      </p:pic>
      <p:sp>
        <p:nvSpPr>
          <p:cNvPr id="8" name="Textfeld 7">
            <a:extLst>
              <a:ext uri="{FF2B5EF4-FFF2-40B4-BE49-F238E27FC236}">
                <a16:creationId xmlns:a16="http://schemas.microsoft.com/office/drawing/2014/main" id="{71D64175-8D40-41BC-A7A4-9C8944350ED7}"/>
              </a:ext>
            </a:extLst>
          </p:cNvPr>
          <p:cNvSpPr txBox="1"/>
          <p:nvPr/>
        </p:nvSpPr>
        <p:spPr>
          <a:xfrm>
            <a:off x="487364" y="4989493"/>
            <a:ext cx="7666036" cy="523220"/>
          </a:xfrm>
          <a:prstGeom prst="rect">
            <a:avLst/>
          </a:prstGeom>
          <a:noFill/>
        </p:spPr>
        <p:txBody>
          <a:bodyPr wrap="square">
            <a:spAutoFit/>
          </a:bodyPr>
          <a:lstStyle/>
          <a:p>
            <a:r>
              <a:rPr lang="de-DE" sz="1400" b="1" dirty="0">
                <a:latin typeface="Ebrima" panose="02000000000000000000" pitchFamily="2" charset="0"/>
                <a:ea typeface="Ebrima" panose="02000000000000000000" pitchFamily="2" charset="0"/>
                <a:cs typeface="Ebrima" panose="02000000000000000000" pitchFamily="2" charset="0"/>
              </a:rPr>
              <a:t>Aktuell existiert kein Land, in dem ein Kohlenstoffpreis fällig ist, der womöglich über dem Kohlenstoffpreis in der EU liegt.</a:t>
            </a:r>
            <a:endParaRPr lang="de-DE" sz="1400" dirty="0">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42411711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randombar(horizontal)">
                                      <p:cBhvr>
                                        <p:cTn id="10" dur="500"/>
                                        <p:tgtEl>
                                          <p:spTgt spid="22"/>
                                        </p:tgtEl>
                                      </p:cBhvr>
                                    </p:animEffect>
                                  </p:childTnLst>
                                </p:cTn>
                              </p:par>
                            </p:childTnLst>
                          </p:cTn>
                        </p:par>
                        <p:par>
                          <p:cTn id="11" fill="hold">
                            <p:stCondLst>
                              <p:cond delay="500"/>
                            </p:stCondLst>
                            <p:childTnLst>
                              <p:par>
                                <p:cTn id="12" presetID="6" presetClass="entr" presetSubtype="32"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out)">
                                      <p:cBhvr>
                                        <p:cTn id="14" dur="500"/>
                                        <p:tgtEl>
                                          <p:spTgt spid="4"/>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par>
                          <p:cTn id="18" fill="hold">
                            <p:stCondLst>
                              <p:cond delay="1000"/>
                            </p:stCondLst>
                            <p:childTnLst>
                              <p:par>
                                <p:cTn id="19" presetID="6" presetClass="entr" presetSubtype="32"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circle(out)">
                                      <p:cBhvr>
                                        <p:cTn id="21" dur="500"/>
                                        <p:tgtEl>
                                          <p:spTgt spid="3"/>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randombar(horizontal)">
                                      <p:cBhvr>
                                        <p:cTn id="24" dur="500"/>
                                        <p:tgtEl>
                                          <p:spTgt spid="7"/>
                                        </p:tgtEl>
                                      </p:cBhvr>
                                    </p:animEffect>
                                  </p:childTnLst>
                                </p:cTn>
                              </p:par>
                            </p:childTnLst>
                          </p:cTn>
                        </p:par>
                        <p:par>
                          <p:cTn id="25" fill="hold">
                            <p:stCondLst>
                              <p:cond delay="1500"/>
                            </p:stCondLst>
                            <p:childTnLst>
                              <p:par>
                                <p:cTn id="26" presetID="6" presetClass="entr" presetSubtype="32"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circle(out)">
                                      <p:cBhvr>
                                        <p:cTn id="28" dur="500"/>
                                        <p:tgtEl>
                                          <p:spTgt spid="2"/>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randombar(horizontal)">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2" grpId="0"/>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46BC72-859E-7BAE-E493-AB32CBDE5325}"/>
            </a:ext>
          </a:extLst>
        </p:cNvPr>
        <p:cNvGrpSpPr/>
        <p:nvPr/>
      </p:nvGrpSpPr>
      <p:grpSpPr>
        <a:xfrm>
          <a:off x="0" y="0"/>
          <a:ext cx="0" cy="0"/>
          <a:chOff x="0" y="0"/>
          <a:chExt cx="0" cy="0"/>
        </a:xfrm>
      </p:grpSpPr>
      <p:sp>
        <p:nvSpPr>
          <p:cNvPr id="9" name="Text Box 3">
            <a:extLst>
              <a:ext uri="{FF2B5EF4-FFF2-40B4-BE49-F238E27FC236}">
                <a16:creationId xmlns:a16="http://schemas.microsoft.com/office/drawing/2014/main" id="{D9DD32B3-5A5E-7C5F-41F5-AD72BE1D0C32}"/>
              </a:ext>
            </a:extLst>
          </p:cNvPr>
          <p:cNvSpPr txBox="1">
            <a:spLocks noChangeArrowheads="1"/>
          </p:cNvSpPr>
          <p:nvPr/>
        </p:nvSpPr>
        <p:spPr bwMode="auto">
          <a:xfrm>
            <a:off x="0" y="-76200"/>
            <a:ext cx="5105400" cy="566738"/>
          </a:xfrm>
          <a:prstGeom prst="rect">
            <a:avLst/>
          </a:prstGeom>
          <a:noFill/>
          <a:ln w="9525">
            <a:noFill/>
            <a:miter lim="800000"/>
            <a:headEnd/>
            <a:tailEnd/>
          </a:ln>
          <a:effectLst/>
        </p:spPr>
        <p:txBody>
          <a:bodyPr anchor="ctr">
            <a:noAutofit/>
          </a:bodyPr>
          <a:lstStyle/>
          <a:p>
            <a:r>
              <a:rPr lang="de-DE" b="1" dirty="0">
                <a:solidFill>
                  <a:schemeClr val="bg1"/>
                </a:solidFill>
                <a:latin typeface="Franklin Gothic Book" panose="020B0503020102020204" pitchFamily="34" charset="0"/>
              </a:rPr>
              <a:t>Informationen vom Betreiber der Anlage</a:t>
            </a:r>
          </a:p>
        </p:txBody>
      </p:sp>
      <p:sp>
        <p:nvSpPr>
          <p:cNvPr id="22" name="Textfeld 21">
            <a:extLst>
              <a:ext uri="{FF2B5EF4-FFF2-40B4-BE49-F238E27FC236}">
                <a16:creationId xmlns:a16="http://schemas.microsoft.com/office/drawing/2014/main" id="{2859B5AE-C12F-4CE4-C2C2-5A13A428F383}"/>
              </a:ext>
            </a:extLst>
          </p:cNvPr>
          <p:cNvSpPr txBox="1"/>
          <p:nvPr/>
        </p:nvSpPr>
        <p:spPr>
          <a:xfrm>
            <a:off x="479078" y="914400"/>
            <a:ext cx="7598122" cy="1169551"/>
          </a:xfrm>
          <a:prstGeom prst="rect">
            <a:avLst/>
          </a:prstGeom>
          <a:noFill/>
        </p:spPr>
        <p:txBody>
          <a:bodyPr wrap="square">
            <a:spAutoFit/>
          </a:bodyPr>
          <a:lstStyle/>
          <a:p>
            <a:r>
              <a:rPr lang="de-DE" sz="1400" b="1" dirty="0">
                <a:latin typeface="Ebrima" panose="02000000000000000000" pitchFamily="2" charset="0"/>
                <a:ea typeface="Ebrima" panose="02000000000000000000" pitchFamily="2" charset="0"/>
                <a:cs typeface="Ebrima" panose="02000000000000000000" pitchFamily="2" charset="0"/>
              </a:rPr>
              <a:t>Schritt 4: Überprüfung des vom Betreiber verwendeten Berichtszeitraum.</a:t>
            </a:r>
            <a:r>
              <a:rPr lang="de-DE" sz="1400" dirty="0">
                <a:latin typeface="Ebrima" panose="02000000000000000000" pitchFamily="2" charset="0"/>
                <a:ea typeface="Ebrima" panose="02000000000000000000" pitchFamily="2" charset="0"/>
                <a:cs typeface="Ebrima" panose="02000000000000000000" pitchFamily="2" charset="0"/>
              </a:rPr>
              <a:t> Der Standardfall ist das (europäische) Kalenderjahr. Befindet sich die produzierende Anlage jedoch in einem Land mit einem anderen Kalender oder gibt es andere vernünftige Argumente für einen anderen Zeitraum, so kann auch dieser verwendet werden, sofern er mindestens drei Monate umfasst.</a:t>
            </a:r>
          </a:p>
        </p:txBody>
      </p:sp>
      <p:sp>
        <p:nvSpPr>
          <p:cNvPr id="6" name="Textfeld 5">
            <a:extLst>
              <a:ext uri="{FF2B5EF4-FFF2-40B4-BE49-F238E27FC236}">
                <a16:creationId xmlns:a16="http://schemas.microsoft.com/office/drawing/2014/main" id="{8F05D67D-36B7-9E72-68C1-C0E2F49B5B50}"/>
              </a:ext>
            </a:extLst>
          </p:cNvPr>
          <p:cNvSpPr txBox="1"/>
          <p:nvPr/>
        </p:nvSpPr>
        <p:spPr>
          <a:xfrm>
            <a:off x="487364" y="2146895"/>
            <a:ext cx="7589836" cy="1384995"/>
          </a:xfrm>
          <a:prstGeom prst="rect">
            <a:avLst/>
          </a:prstGeom>
          <a:noFill/>
        </p:spPr>
        <p:txBody>
          <a:bodyPr wrap="square">
            <a:spAutoFit/>
          </a:bodyPr>
          <a:lstStyle/>
          <a:p>
            <a:r>
              <a:rPr lang="de-DE" sz="1400" b="1" dirty="0">
                <a:latin typeface="Ebrima" panose="02000000000000000000" pitchFamily="2" charset="0"/>
                <a:ea typeface="Ebrima" panose="02000000000000000000" pitchFamily="2" charset="0"/>
                <a:cs typeface="Ebrima" panose="02000000000000000000" pitchFamily="2" charset="0"/>
              </a:rPr>
              <a:t>Schritt 5: Der Betreiber muss Ihnen die eingebetteten Emissionsdaten mitteilen</a:t>
            </a:r>
            <a:r>
              <a:rPr lang="de-DE" sz="1400" dirty="0">
                <a:latin typeface="Ebrima" panose="02000000000000000000" pitchFamily="2" charset="0"/>
                <a:ea typeface="Ebrima" panose="02000000000000000000" pitchFamily="2" charset="0"/>
                <a:cs typeface="Ebrima" panose="02000000000000000000" pitchFamily="2" charset="0"/>
              </a:rPr>
              <a:t>. Da Sie Ihre Waren möglicherweise von einer Vielzahl von Lieferanten beziehen, gibt es möglicherweise eine große Anzahl von Betreibern, von denen Sie diese Informationen anfordern müssen. Um diese Mitteilung so effizient wie möglich zu gestalten, stellt die Europäische Kommission eine gemeinsame Vorlage zur Verfügung, die für diesen Zweck verwendet werden kann. </a:t>
            </a:r>
            <a:r>
              <a:rPr lang="de-DE" sz="1400" b="1" dirty="0">
                <a:latin typeface="Ebrima" panose="02000000000000000000" pitchFamily="2" charset="0"/>
                <a:ea typeface="Ebrima" panose="02000000000000000000" pitchFamily="2" charset="0"/>
                <a:cs typeface="Ebrima" panose="02000000000000000000" pitchFamily="2" charset="0"/>
              </a:rPr>
              <a:t>Die Verwendung dieser Vorlage ist freiwillig.</a:t>
            </a:r>
            <a:endParaRPr lang="de-DE" sz="1400" dirty="0">
              <a:latin typeface="Ebrima" panose="02000000000000000000" pitchFamily="2" charset="0"/>
              <a:ea typeface="Ebrima" panose="02000000000000000000" pitchFamily="2" charset="0"/>
              <a:cs typeface="Ebrima" panose="02000000000000000000" pitchFamily="2" charset="0"/>
            </a:endParaRPr>
          </a:p>
        </p:txBody>
      </p:sp>
      <p:pic>
        <p:nvPicPr>
          <p:cNvPr id="5" name="Grafik 4">
            <a:extLst>
              <a:ext uri="{FF2B5EF4-FFF2-40B4-BE49-F238E27FC236}">
                <a16:creationId xmlns:a16="http://schemas.microsoft.com/office/drawing/2014/main" id="{83BB2FD3-66BD-FB8D-4345-803309BF641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04800" y="3810000"/>
            <a:ext cx="174992" cy="188992"/>
          </a:xfrm>
          <a:prstGeom prst="rect">
            <a:avLst/>
          </a:prstGeom>
        </p:spPr>
      </p:pic>
      <p:sp>
        <p:nvSpPr>
          <p:cNvPr id="10" name="Textfeld 9">
            <a:extLst>
              <a:ext uri="{FF2B5EF4-FFF2-40B4-BE49-F238E27FC236}">
                <a16:creationId xmlns:a16="http://schemas.microsoft.com/office/drawing/2014/main" id="{C87D3C2E-0EFE-27D6-5C70-59D2FFF7E3D4}"/>
              </a:ext>
            </a:extLst>
          </p:cNvPr>
          <p:cNvSpPr txBox="1"/>
          <p:nvPr/>
        </p:nvSpPr>
        <p:spPr>
          <a:xfrm>
            <a:off x="487364" y="3733800"/>
            <a:ext cx="7666036" cy="1384995"/>
          </a:xfrm>
          <a:prstGeom prst="rect">
            <a:avLst/>
          </a:prstGeom>
          <a:noFill/>
        </p:spPr>
        <p:txBody>
          <a:bodyPr wrap="square">
            <a:spAutoFit/>
          </a:bodyPr>
          <a:lstStyle/>
          <a:p>
            <a:r>
              <a:rPr lang="de-DE" sz="1400" dirty="0">
                <a:latin typeface="Ebrima" panose="02000000000000000000" pitchFamily="2" charset="0"/>
                <a:ea typeface="Ebrima" panose="02000000000000000000" pitchFamily="2" charset="0"/>
                <a:cs typeface="Ebrima" panose="02000000000000000000" pitchFamily="2" charset="0"/>
              </a:rPr>
              <a:t>Am Ende eines jeden Berichtszeitraums muss der Anlagenbetreiber die überwachten Daten des gesamten Berichtszeitraums zusammenstellen, die zugeordneten Emissionen jedes Produktionsprozesses bestimmen und diese durch die entsprechende "Aktivitätsebene" (d. h. die Gesamtmenge der im Berichtszeitraum produzierten Waren der entsprechenden CBAM-Kategorie) teilen, um die spezifischen eingebetteten Emissionen der Ware zu erhalten. </a:t>
            </a:r>
            <a:r>
              <a:rPr lang="de-DE" sz="1400" b="1" dirty="0">
                <a:latin typeface="Ebrima" panose="02000000000000000000" pitchFamily="2" charset="0"/>
                <a:ea typeface="Ebrima" panose="02000000000000000000" pitchFamily="2" charset="0"/>
                <a:cs typeface="Ebrima" panose="02000000000000000000" pitchFamily="2" charset="0"/>
              </a:rPr>
              <a:t>Dies ist der wichtigste Parameter, den Sie vom Betreiber erhalten müssen.</a:t>
            </a:r>
            <a:endParaRPr lang="de-DE" sz="1400" dirty="0">
              <a:latin typeface="Ebrima" panose="02000000000000000000" pitchFamily="2" charset="0"/>
              <a:ea typeface="Ebrima" panose="02000000000000000000" pitchFamily="2" charset="0"/>
              <a:cs typeface="Ebrima" panose="02000000000000000000" pitchFamily="2" charset="0"/>
            </a:endParaRPr>
          </a:p>
        </p:txBody>
      </p:sp>
      <p:pic>
        <p:nvPicPr>
          <p:cNvPr id="2" name="Grafik 1">
            <a:extLst>
              <a:ext uri="{FF2B5EF4-FFF2-40B4-BE49-F238E27FC236}">
                <a16:creationId xmlns:a16="http://schemas.microsoft.com/office/drawing/2014/main" id="{DEE47BD6-4DFC-87AF-9C74-AEB68886749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04086" y="2231827"/>
            <a:ext cx="174992" cy="188992"/>
          </a:xfrm>
          <a:prstGeom prst="rect">
            <a:avLst/>
          </a:prstGeom>
        </p:spPr>
      </p:pic>
      <p:pic>
        <p:nvPicPr>
          <p:cNvPr id="3" name="Grafik 2">
            <a:extLst>
              <a:ext uri="{FF2B5EF4-FFF2-40B4-BE49-F238E27FC236}">
                <a16:creationId xmlns:a16="http://schemas.microsoft.com/office/drawing/2014/main" id="{A2EED2D4-C11B-186C-DEF0-4B15CA037E9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04086" y="954008"/>
            <a:ext cx="174992" cy="188992"/>
          </a:xfrm>
          <a:prstGeom prst="rect">
            <a:avLst/>
          </a:prstGeom>
        </p:spPr>
      </p:pic>
    </p:spTree>
    <p:extLst>
      <p:ext uri="{BB962C8B-B14F-4D97-AF65-F5344CB8AC3E}">
        <p14:creationId xmlns:p14="http://schemas.microsoft.com/office/powerpoint/2010/main" val="42076745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randombar(horizontal)">
                                      <p:cBhvr>
                                        <p:cTn id="10" dur="500"/>
                                        <p:tgtEl>
                                          <p:spTgt spid="22"/>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par>
                          <p:cTn id="14" fill="hold">
                            <p:stCondLst>
                              <p:cond delay="500"/>
                            </p:stCondLst>
                            <p:childTnLst>
                              <p:par>
                                <p:cTn id="15" presetID="6" presetClass="entr" presetSubtype="32"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out)">
                                      <p:cBhvr>
                                        <p:cTn id="17" dur="500"/>
                                        <p:tgtEl>
                                          <p:spTgt spid="5"/>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randombar(horizontal)">
                                      <p:cBhvr>
                                        <p:cTn id="20" dur="500"/>
                                        <p:tgtEl>
                                          <p:spTgt spid="10"/>
                                        </p:tgtEl>
                                      </p:cBhvr>
                                    </p:animEffect>
                                  </p:childTnLst>
                                </p:cTn>
                              </p:par>
                            </p:childTnLst>
                          </p:cTn>
                        </p:par>
                        <p:par>
                          <p:cTn id="21" fill="hold">
                            <p:stCondLst>
                              <p:cond delay="1000"/>
                            </p:stCondLst>
                            <p:childTnLst>
                              <p:par>
                                <p:cTn id="22" presetID="6" presetClass="entr" presetSubtype="32"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circle(out)">
                                      <p:cBhvr>
                                        <p:cTn id="24" dur="500"/>
                                        <p:tgtEl>
                                          <p:spTgt spid="2"/>
                                        </p:tgtEl>
                                      </p:cBhvr>
                                    </p:animEffect>
                                  </p:childTnLst>
                                </p:cTn>
                              </p:par>
                            </p:childTnLst>
                          </p:cTn>
                        </p:par>
                        <p:par>
                          <p:cTn id="25" fill="hold">
                            <p:stCondLst>
                              <p:cond delay="1500"/>
                            </p:stCondLst>
                            <p:childTnLst>
                              <p:par>
                                <p:cTn id="26" presetID="6" presetClass="entr" presetSubtype="32"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circle(out)">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2" grpId="0"/>
      <p:bldP spid="6"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6AC511-FED4-DC2D-AA68-C5E7E45A6D65}"/>
            </a:ext>
          </a:extLst>
        </p:cNvPr>
        <p:cNvGrpSpPr/>
        <p:nvPr/>
      </p:nvGrpSpPr>
      <p:grpSpPr>
        <a:xfrm>
          <a:off x="0" y="0"/>
          <a:ext cx="0" cy="0"/>
          <a:chOff x="0" y="0"/>
          <a:chExt cx="0" cy="0"/>
        </a:xfrm>
      </p:grpSpPr>
      <p:sp>
        <p:nvSpPr>
          <p:cNvPr id="9" name="Text Box 3">
            <a:extLst>
              <a:ext uri="{FF2B5EF4-FFF2-40B4-BE49-F238E27FC236}">
                <a16:creationId xmlns:a16="http://schemas.microsoft.com/office/drawing/2014/main" id="{B8D326C5-F2BE-5774-7687-D9B318938956}"/>
              </a:ext>
            </a:extLst>
          </p:cNvPr>
          <p:cNvSpPr txBox="1">
            <a:spLocks noChangeArrowheads="1"/>
          </p:cNvSpPr>
          <p:nvPr/>
        </p:nvSpPr>
        <p:spPr bwMode="auto">
          <a:xfrm>
            <a:off x="0" y="-76200"/>
            <a:ext cx="5105400" cy="566738"/>
          </a:xfrm>
          <a:prstGeom prst="rect">
            <a:avLst/>
          </a:prstGeom>
          <a:noFill/>
          <a:ln w="9525">
            <a:noFill/>
            <a:miter lim="800000"/>
            <a:headEnd/>
            <a:tailEnd/>
          </a:ln>
          <a:effectLst/>
        </p:spPr>
        <p:txBody>
          <a:bodyPr anchor="ctr">
            <a:noAutofit/>
          </a:bodyPr>
          <a:lstStyle/>
          <a:p>
            <a:r>
              <a:rPr lang="de-DE" b="1" dirty="0">
                <a:solidFill>
                  <a:schemeClr val="bg1"/>
                </a:solidFill>
                <a:latin typeface="Franklin Gothic Book" panose="020B0503020102020204" pitchFamily="34" charset="0"/>
              </a:rPr>
              <a:t>Arbeitsabläufe in der Übergangsphase der CBAM</a:t>
            </a:r>
          </a:p>
        </p:txBody>
      </p:sp>
      <p:pic>
        <p:nvPicPr>
          <p:cNvPr id="5" name="Grafik 4">
            <a:extLst>
              <a:ext uri="{FF2B5EF4-FFF2-40B4-BE49-F238E27FC236}">
                <a16:creationId xmlns:a16="http://schemas.microsoft.com/office/drawing/2014/main" id="{7DED636D-C6A1-7DD7-EDC4-25969C8BE07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04800" y="1030208"/>
            <a:ext cx="174992" cy="188992"/>
          </a:xfrm>
          <a:prstGeom prst="rect">
            <a:avLst/>
          </a:prstGeom>
        </p:spPr>
      </p:pic>
      <p:sp>
        <p:nvSpPr>
          <p:cNvPr id="10" name="Textfeld 9">
            <a:extLst>
              <a:ext uri="{FF2B5EF4-FFF2-40B4-BE49-F238E27FC236}">
                <a16:creationId xmlns:a16="http://schemas.microsoft.com/office/drawing/2014/main" id="{053BD79B-B370-1628-6846-BB13B8213C66}"/>
              </a:ext>
            </a:extLst>
          </p:cNvPr>
          <p:cNvSpPr txBox="1"/>
          <p:nvPr/>
        </p:nvSpPr>
        <p:spPr>
          <a:xfrm>
            <a:off x="487364" y="990600"/>
            <a:ext cx="7666036" cy="523220"/>
          </a:xfrm>
          <a:prstGeom prst="rect">
            <a:avLst/>
          </a:prstGeom>
          <a:noFill/>
        </p:spPr>
        <p:txBody>
          <a:bodyPr wrap="square">
            <a:spAutoFit/>
          </a:bodyPr>
          <a:lstStyle/>
          <a:p>
            <a:pPr lvl="0"/>
            <a:r>
              <a:rPr lang="de-DE" sz="1400" dirty="0">
                <a:latin typeface="Ebrima" panose="02000000000000000000" pitchFamily="2" charset="0"/>
                <a:ea typeface="Ebrima" panose="02000000000000000000" pitchFamily="2" charset="0"/>
                <a:cs typeface="Ebrima" panose="02000000000000000000" pitchFamily="2" charset="0"/>
              </a:rPr>
              <a:t>Der Importeur (meldender Anmelder) erhält CBAM-Waren aus verschiedenen Anlagen, möglicherweise aus verschiedenen Ländern außerhalb der EU.</a:t>
            </a:r>
          </a:p>
        </p:txBody>
      </p:sp>
      <p:pic>
        <p:nvPicPr>
          <p:cNvPr id="2" name="Grafik 1">
            <a:extLst>
              <a:ext uri="{FF2B5EF4-FFF2-40B4-BE49-F238E27FC236}">
                <a16:creationId xmlns:a16="http://schemas.microsoft.com/office/drawing/2014/main" id="{8F6CACE5-EE7D-9E93-D627-1EF4521B68E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04800" y="1716008"/>
            <a:ext cx="174992" cy="188992"/>
          </a:xfrm>
          <a:prstGeom prst="rect">
            <a:avLst/>
          </a:prstGeom>
        </p:spPr>
      </p:pic>
      <p:sp>
        <p:nvSpPr>
          <p:cNvPr id="3" name="Textfeld 2">
            <a:extLst>
              <a:ext uri="{FF2B5EF4-FFF2-40B4-BE49-F238E27FC236}">
                <a16:creationId xmlns:a16="http://schemas.microsoft.com/office/drawing/2014/main" id="{60EE3CBA-7E5E-A6F9-29CF-98EB5D591AD3}"/>
              </a:ext>
            </a:extLst>
          </p:cNvPr>
          <p:cNvSpPr txBox="1"/>
          <p:nvPr/>
        </p:nvSpPr>
        <p:spPr>
          <a:xfrm>
            <a:off x="487364" y="1676400"/>
            <a:ext cx="7666036" cy="523220"/>
          </a:xfrm>
          <a:prstGeom prst="rect">
            <a:avLst/>
          </a:prstGeom>
          <a:noFill/>
        </p:spPr>
        <p:txBody>
          <a:bodyPr wrap="square">
            <a:spAutoFit/>
          </a:bodyPr>
          <a:lstStyle/>
          <a:p>
            <a:pPr lvl="0"/>
            <a:r>
              <a:rPr lang="de-DE" sz="1400" dirty="0">
                <a:latin typeface="Ebrima" panose="02000000000000000000" pitchFamily="2" charset="0"/>
                <a:ea typeface="Ebrima" panose="02000000000000000000" pitchFamily="2" charset="0"/>
                <a:cs typeface="Ebrima" panose="02000000000000000000" pitchFamily="2" charset="0"/>
              </a:rPr>
              <a:t>Für jede Einfuhr gibt der Einführer die übliche Zollanmeldung ab. Die Zollbehörde des betreffenden EU-Mitgliedstaates prüft und verzollt die Einfuhr wie üblich.</a:t>
            </a:r>
          </a:p>
        </p:txBody>
      </p:sp>
      <p:pic>
        <p:nvPicPr>
          <p:cNvPr id="4" name="Grafik 3">
            <a:extLst>
              <a:ext uri="{FF2B5EF4-FFF2-40B4-BE49-F238E27FC236}">
                <a16:creationId xmlns:a16="http://schemas.microsoft.com/office/drawing/2014/main" id="{BA5CA28F-059D-C176-D91D-075C2B889A8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04800" y="2478008"/>
            <a:ext cx="174992" cy="188992"/>
          </a:xfrm>
          <a:prstGeom prst="rect">
            <a:avLst/>
          </a:prstGeom>
        </p:spPr>
      </p:pic>
      <p:sp>
        <p:nvSpPr>
          <p:cNvPr id="7" name="Textfeld 6">
            <a:extLst>
              <a:ext uri="{FF2B5EF4-FFF2-40B4-BE49-F238E27FC236}">
                <a16:creationId xmlns:a16="http://schemas.microsoft.com/office/drawing/2014/main" id="{5662EEF0-0A3F-2C52-B48E-1F2021A3E3E9}"/>
              </a:ext>
            </a:extLst>
          </p:cNvPr>
          <p:cNvSpPr txBox="1"/>
          <p:nvPr/>
        </p:nvSpPr>
        <p:spPr>
          <a:xfrm>
            <a:off x="487364" y="2438400"/>
            <a:ext cx="7666036" cy="954107"/>
          </a:xfrm>
          <a:prstGeom prst="rect">
            <a:avLst/>
          </a:prstGeom>
          <a:noFill/>
        </p:spPr>
        <p:txBody>
          <a:bodyPr wrap="square">
            <a:spAutoFit/>
          </a:bodyPr>
          <a:lstStyle/>
          <a:p>
            <a:pPr lvl="0"/>
            <a:r>
              <a:rPr lang="de-DE" sz="1400" dirty="0">
                <a:latin typeface="Ebrima" panose="02000000000000000000" pitchFamily="2" charset="0"/>
                <a:ea typeface="Ebrima" panose="02000000000000000000" pitchFamily="2" charset="0"/>
                <a:cs typeface="Ebrima" panose="02000000000000000000" pitchFamily="2" charset="0"/>
              </a:rPr>
              <a:t>Die Zollbehörde (oder das verwendete IT-System) informiert die Europäische Kommission (unter Verwendung des CBAM-Übergangsregisters) über diese Einfuhr. Diese Information kann dann verwendet werden, um die Vollständigkeit und Richtigkeit der vierteljährlichen CBAM-Meldungen zu überprüfen.</a:t>
            </a:r>
          </a:p>
        </p:txBody>
      </p:sp>
      <p:pic>
        <p:nvPicPr>
          <p:cNvPr id="8" name="Grafik 7">
            <a:extLst>
              <a:ext uri="{FF2B5EF4-FFF2-40B4-BE49-F238E27FC236}">
                <a16:creationId xmlns:a16="http://schemas.microsoft.com/office/drawing/2014/main" id="{146002CA-758E-1FCF-64D2-78A89BE2015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04800" y="3697208"/>
            <a:ext cx="174992" cy="188992"/>
          </a:xfrm>
          <a:prstGeom prst="rect">
            <a:avLst/>
          </a:prstGeom>
        </p:spPr>
      </p:pic>
      <p:sp>
        <p:nvSpPr>
          <p:cNvPr id="11" name="Textfeld 10">
            <a:extLst>
              <a:ext uri="{FF2B5EF4-FFF2-40B4-BE49-F238E27FC236}">
                <a16:creationId xmlns:a16="http://schemas.microsoft.com/office/drawing/2014/main" id="{626C5CD5-4B3F-F25A-6E2C-08320E66E2AD}"/>
              </a:ext>
            </a:extLst>
          </p:cNvPr>
          <p:cNvSpPr txBox="1"/>
          <p:nvPr/>
        </p:nvSpPr>
        <p:spPr>
          <a:xfrm>
            <a:off x="487364" y="3657600"/>
            <a:ext cx="7666036" cy="1600438"/>
          </a:xfrm>
          <a:prstGeom prst="rect">
            <a:avLst/>
          </a:prstGeom>
          <a:noFill/>
        </p:spPr>
        <p:txBody>
          <a:bodyPr wrap="square">
            <a:spAutoFit/>
          </a:bodyPr>
          <a:lstStyle/>
          <a:p>
            <a:pPr lvl="0"/>
            <a:r>
              <a:rPr lang="de-DE" sz="1400" dirty="0">
                <a:latin typeface="Ebrima" panose="02000000000000000000" pitchFamily="2" charset="0"/>
                <a:ea typeface="Ebrima" panose="02000000000000000000" pitchFamily="2" charset="0"/>
                <a:cs typeface="Ebrima" panose="02000000000000000000" pitchFamily="2" charset="0"/>
              </a:rPr>
              <a:t>Der meldende Anmelder fordert die relevanten Daten über die spezifischen eingebetteten Emissionen der eingeführten CBAM-Waren bei den Betreibern an (in der Praxis kann es sich dabei um zwischengeschaltete Händler handeln, die die Anfrage an den Betreiber der Anlage weiterleiten müssen, in der die CBAM-Waren hergestellt wurden). Dieser antwortet mit der Übermittlung der angeforderten Daten, wenn möglich unter Verwendung der von der Kommission zu diesem Zweck bereitgestellten Vorlage. Die Daten können auf freiwilliger Basis von einer dritten Prüfstelle überprüft werden.</a:t>
            </a:r>
          </a:p>
        </p:txBody>
      </p:sp>
      <p:pic>
        <p:nvPicPr>
          <p:cNvPr id="12" name="Grafik 11">
            <a:extLst>
              <a:ext uri="{FF2B5EF4-FFF2-40B4-BE49-F238E27FC236}">
                <a16:creationId xmlns:a16="http://schemas.microsoft.com/office/drawing/2014/main" id="{E6995C58-6F04-A8DA-188B-7B736FA87B2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04800" y="5383788"/>
            <a:ext cx="174992" cy="188992"/>
          </a:xfrm>
          <a:prstGeom prst="rect">
            <a:avLst/>
          </a:prstGeom>
        </p:spPr>
      </p:pic>
      <p:sp>
        <p:nvSpPr>
          <p:cNvPr id="13" name="Textfeld 12">
            <a:extLst>
              <a:ext uri="{FF2B5EF4-FFF2-40B4-BE49-F238E27FC236}">
                <a16:creationId xmlns:a16="http://schemas.microsoft.com/office/drawing/2014/main" id="{8D8B1EA8-3950-B9A0-8B46-F174CCC8EDD7}"/>
              </a:ext>
            </a:extLst>
          </p:cNvPr>
          <p:cNvSpPr txBox="1"/>
          <p:nvPr/>
        </p:nvSpPr>
        <p:spPr>
          <a:xfrm>
            <a:off x="487364" y="5344180"/>
            <a:ext cx="7666036" cy="523220"/>
          </a:xfrm>
          <a:prstGeom prst="rect">
            <a:avLst/>
          </a:prstGeom>
          <a:noFill/>
        </p:spPr>
        <p:txBody>
          <a:bodyPr wrap="square">
            <a:spAutoFit/>
          </a:bodyPr>
          <a:lstStyle/>
          <a:p>
            <a:pPr lvl="0"/>
            <a:r>
              <a:rPr lang="de-DE" sz="1400" dirty="0">
                <a:latin typeface="Ebrima" panose="02000000000000000000" pitchFamily="2" charset="0"/>
                <a:ea typeface="Ebrima" panose="02000000000000000000" pitchFamily="2" charset="0"/>
                <a:cs typeface="Ebrima" panose="02000000000000000000" pitchFamily="2" charset="0"/>
              </a:rPr>
              <a:t>Der meldende Meldepflichtige kann dann den vierteljährlichen CBAM-Bericht an das CBAM-Übergangsregister übermitteln.</a:t>
            </a:r>
          </a:p>
        </p:txBody>
      </p:sp>
    </p:spTree>
    <p:extLst>
      <p:ext uri="{BB962C8B-B14F-4D97-AF65-F5344CB8AC3E}">
        <p14:creationId xmlns:p14="http://schemas.microsoft.com/office/powerpoint/2010/main" val="18453907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500"/>
                            </p:stCondLst>
                            <p:childTnLst>
                              <p:par>
                                <p:cTn id="9" presetID="6" presetClass="entr" presetSubtype="3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out)">
                                      <p:cBhvr>
                                        <p:cTn id="11" dur="500"/>
                                        <p:tgtEl>
                                          <p:spTgt spid="5"/>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500"/>
                                        <p:tgtEl>
                                          <p:spTgt spid="10"/>
                                        </p:tgtEl>
                                      </p:cBhvr>
                                    </p:animEffect>
                                  </p:childTnLst>
                                </p:cTn>
                              </p:par>
                            </p:childTnLst>
                          </p:cTn>
                        </p:par>
                        <p:par>
                          <p:cTn id="15" fill="hold">
                            <p:stCondLst>
                              <p:cond delay="1000"/>
                            </p:stCondLst>
                            <p:childTnLst>
                              <p:par>
                                <p:cTn id="16" presetID="6" presetClass="entr" presetSubtype="32"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circle(out)">
                                      <p:cBhvr>
                                        <p:cTn id="18" dur="500"/>
                                        <p:tgtEl>
                                          <p:spTgt spid="2"/>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randombar(horizontal)">
                                      <p:cBhvr>
                                        <p:cTn id="21" dur="500"/>
                                        <p:tgtEl>
                                          <p:spTgt spid="3"/>
                                        </p:tgtEl>
                                      </p:cBhvr>
                                    </p:animEffect>
                                  </p:childTnLst>
                                </p:cTn>
                              </p:par>
                            </p:childTnLst>
                          </p:cTn>
                        </p:par>
                        <p:par>
                          <p:cTn id="22" fill="hold">
                            <p:stCondLst>
                              <p:cond delay="1500"/>
                            </p:stCondLst>
                            <p:childTnLst>
                              <p:par>
                                <p:cTn id="23" presetID="6" presetClass="entr" presetSubtype="32"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circle(out)">
                                      <p:cBhvr>
                                        <p:cTn id="25" dur="500"/>
                                        <p:tgtEl>
                                          <p:spTgt spid="4"/>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randombar(horizontal)">
                                      <p:cBhvr>
                                        <p:cTn id="28" dur="500"/>
                                        <p:tgtEl>
                                          <p:spTgt spid="7"/>
                                        </p:tgtEl>
                                      </p:cBhvr>
                                    </p:animEffect>
                                  </p:childTnLst>
                                </p:cTn>
                              </p:par>
                            </p:childTnLst>
                          </p:cTn>
                        </p:par>
                        <p:par>
                          <p:cTn id="29" fill="hold">
                            <p:stCondLst>
                              <p:cond delay="2000"/>
                            </p:stCondLst>
                            <p:childTnLst>
                              <p:par>
                                <p:cTn id="30" presetID="6" presetClass="entr" presetSubtype="3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circle(out)">
                                      <p:cBhvr>
                                        <p:cTn id="32" dur="500"/>
                                        <p:tgtEl>
                                          <p:spTgt spid="8"/>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randombar(horizontal)">
                                      <p:cBhvr>
                                        <p:cTn id="35" dur="500"/>
                                        <p:tgtEl>
                                          <p:spTgt spid="11"/>
                                        </p:tgtEl>
                                      </p:cBhvr>
                                    </p:animEffect>
                                  </p:childTnLst>
                                </p:cTn>
                              </p:par>
                            </p:childTnLst>
                          </p:cTn>
                        </p:par>
                        <p:par>
                          <p:cTn id="36" fill="hold">
                            <p:stCondLst>
                              <p:cond delay="2500"/>
                            </p:stCondLst>
                            <p:childTnLst>
                              <p:par>
                                <p:cTn id="37" presetID="6" presetClass="entr" presetSubtype="32"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circle(out)">
                                      <p:cBhvr>
                                        <p:cTn id="39" dur="500"/>
                                        <p:tgtEl>
                                          <p:spTgt spid="12"/>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randombar(horizontal)">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 grpId="0"/>
      <p:bldP spid="7" grpId="0"/>
      <p:bldP spid="11"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E9C234-4847-26AD-08F5-33E5ADBDE4AE}"/>
            </a:ext>
          </a:extLst>
        </p:cNvPr>
        <p:cNvGrpSpPr/>
        <p:nvPr/>
      </p:nvGrpSpPr>
      <p:grpSpPr>
        <a:xfrm>
          <a:off x="0" y="0"/>
          <a:ext cx="0" cy="0"/>
          <a:chOff x="0" y="0"/>
          <a:chExt cx="0" cy="0"/>
        </a:xfrm>
      </p:grpSpPr>
      <p:sp>
        <p:nvSpPr>
          <p:cNvPr id="9" name="Text Box 3">
            <a:extLst>
              <a:ext uri="{FF2B5EF4-FFF2-40B4-BE49-F238E27FC236}">
                <a16:creationId xmlns:a16="http://schemas.microsoft.com/office/drawing/2014/main" id="{B4C3B0B1-5AC5-6496-194B-DDA2E4840E1F}"/>
              </a:ext>
            </a:extLst>
          </p:cNvPr>
          <p:cNvSpPr txBox="1">
            <a:spLocks noChangeArrowheads="1"/>
          </p:cNvSpPr>
          <p:nvPr/>
        </p:nvSpPr>
        <p:spPr bwMode="auto">
          <a:xfrm>
            <a:off x="0" y="-76200"/>
            <a:ext cx="5105400" cy="566738"/>
          </a:xfrm>
          <a:prstGeom prst="rect">
            <a:avLst/>
          </a:prstGeom>
          <a:noFill/>
          <a:ln w="9525">
            <a:noFill/>
            <a:miter lim="800000"/>
            <a:headEnd/>
            <a:tailEnd/>
          </a:ln>
          <a:effectLst/>
        </p:spPr>
        <p:txBody>
          <a:bodyPr anchor="ctr">
            <a:noAutofit/>
          </a:bodyPr>
          <a:lstStyle/>
          <a:p>
            <a:r>
              <a:rPr lang="de-DE" b="1" dirty="0">
                <a:solidFill>
                  <a:schemeClr val="bg1"/>
                </a:solidFill>
                <a:latin typeface="Franklin Gothic Book" panose="020B0503020102020204" pitchFamily="34" charset="0"/>
              </a:rPr>
              <a:t>Arbeitsabläufe in der Übergangsphase der CBAM</a:t>
            </a:r>
          </a:p>
        </p:txBody>
      </p:sp>
      <p:pic>
        <p:nvPicPr>
          <p:cNvPr id="5" name="Grafik 4">
            <a:extLst>
              <a:ext uri="{FF2B5EF4-FFF2-40B4-BE49-F238E27FC236}">
                <a16:creationId xmlns:a16="http://schemas.microsoft.com/office/drawing/2014/main" id="{B66D7462-37E3-83E5-791D-8BBEEB2341D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04800" y="1030208"/>
            <a:ext cx="174992" cy="188992"/>
          </a:xfrm>
          <a:prstGeom prst="rect">
            <a:avLst/>
          </a:prstGeom>
        </p:spPr>
      </p:pic>
      <p:sp>
        <p:nvSpPr>
          <p:cNvPr id="10" name="Textfeld 9">
            <a:extLst>
              <a:ext uri="{FF2B5EF4-FFF2-40B4-BE49-F238E27FC236}">
                <a16:creationId xmlns:a16="http://schemas.microsoft.com/office/drawing/2014/main" id="{A264A45A-0151-B5F5-F80F-C312A844B96D}"/>
              </a:ext>
            </a:extLst>
          </p:cNvPr>
          <p:cNvSpPr txBox="1"/>
          <p:nvPr/>
        </p:nvSpPr>
        <p:spPr>
          <a:xfrm>
            <a:off x="487364" y="990600"/>
            <a:ext cx="7666036" cy="2246769"/>
          </a:xfrm>
          <a:prstGeom prst="rect">
            <a:avLst/>
          </a:prstGeom>
          <a:noFill/>
        </p:spPr>
        <p:txBody>
          <a:bodyPr wrap="square">
            <a:spAutoFit/>
          </a:bodyPr>
          <a:lstStyle/>
          <a:p>
            <a:pPr lvl="0"/>
            <a:r>
              <a:rPr lang="de-DE" sz="1400" dirty="0">
                <a:latin typeface="Ebrima" panose="02000000000000000000" pitchFamily="2" charset="0"/>
                <a:ea typeface="Ebrima" panose="02000000000000000000" pitchFamily="2" charset="0"/>
                <a:cs typeface="Ebrima" panose="02000000000000000000" pitchFamily="2" charset="0"/>
              </a:rPr>
              <a:t>Es findet ein Informationsaustausch zwischen der Kommission und den zuständigen Behörden in den EU-Mitgliedstaaten statt. Die Kommission teilt (auf der Grundlage der Zolldaten) mit, welche Meldepflichtigen CBAM-Meldungen einreichen müssen. Darüber hinaus kann die Kommission stichprobenartige Kontrollen der tatsächlichen Berichte durchführen und deren Vollständigkeit in Bezug auf die Zolldaten überprüfen. Werden Unregelmäßigkeiten festgestellt, unterrichtet die Kommission die zuständige Behörde darüber. Die zuständige Behörde wird dann Folgemaßnahmen ergreifen, in der Regel durch Kontaktaufnahme mit dem Importeur und Aufforderung zur Behebung der Unregelmäßigkeit oder zur Einreichung der fehlenden CBAM-Meldung. Korrigiert der Meldepflichtige die Fehler nicht, kann die zuständige Behörde schließlich eine (finanzielle) Strafe verhängen.</a:t>
            </a:r>
          </a:p>
        </p:txBody>
      </p:sp>
      <p:pic>
        <p:nvPicPr>
          <p:cNvPr id="2" name="Grafik 1">
            <a:extLst>
              <a:ext uri="{FF2B5EF4-FFF2-40B4-BE49-F238E27FC236}">
                <a16:creationId xmlns:a16="http://schemas.microsoft.com/office/drawing/2014/main" id="{548ACE20-5FDA-E04A-CA55-7E1288E132C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04800" y="3382229"/>
            <a:ext cx="174992" cy="188992"/>
          </a:xfrm>
          <a:prstGeom prst="rect">
            <a:avLst/>
          </a:prstGeom>
        </p:spPr>
      </p:pic>
      <p:sp>
        <p:nvSpPr>
          <p:cNvPr id="3" name="Textfeld 2">
            <a:extLst>
              <a:ext uri="{FF2B5EF4-FFF2-40B4-BE49-F238E27FC236}">
                <a16:creationId xmlns:a16="http://schemas.microsoft.com/office/drawing/2014/main" id="{3E53EC49-0E0B-C0D1-6906-92E55274AEC4}"/>
              </a:ext>
            </a:extLst>
          </p:cNvPr>
          <p:cNvSpPr txBox="1"/>
          <p:nvPr/>
        </p:nvSpPr>
        <p:spPr>
          <a:xfrm>
            <a:off x="487364" y="3342621"/>
            <a:ext cx="7666036" cy="954107"/>
          </a:xfrm>
          <a:prstGeom prst="rect">
            <a:avLst/>
          </a:prstGeom>
          <a:noFill/>
        </p:spPr>
        <p:txBody>
          <a:bodyPr wrap="square">
            <a:spAutoFit/>
          </a:bodyPr>
          <a:lstStyle/>
          <a:p>
            <a:r>
              <a:rPr lang="de-DE" sz="1400" dirty="0">
                <a:latin typeface="Ebrima" panose="02000000000000000000" pitchFamily="2" charset="0"/>
                <a:ea typeface="Ebrima" panose="02000000000000000000" pitchFamily="2" charset="0"/>
                <a:cs typeface="Ebrima" panose="02000000000000000000" pitchFamily="2" charset="0"/>
              </a:rPr>
              <a:t>Aktiver Veredelungsverkehr: Bei der Einfuhr entsteht noch keine Meldepflicht. Wird die CBAM-Ware jedoch nach der aktiven Veredelung in den EU-Markt überführt, entsteht eine CBAM-Meldepflicht. Die Meldepflicht entsteht unabhängig davon, ob die Ware als Originalware oder verändert überführt wird. Besondere Meldepflichten:</a:t>
            </a:r>
          </a:p>
        </p:txBody>
      </p:sp>
      <p:pic>
        <p:nvPicPr>
          <p:cNvPr id="4" name="Grafik 3">
            <a:extLst>
              <a:ext uri="{FF2B5EF4-FFF2-40B4-BE49-F238E27FC236}">
                <a16:creationId xmlns:a16="http://schemas.microsoft.com/office/drawing/2014/main" id="{F7E9E94D-BE5D-AE36-B0F6-4E4B6B1C837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04800" y="4495701"/>
            <a:ext cx="174992" cy="188992"/>
          </a:xfrm>
          <a:prstGeom prst="rect">
            <a:avLst/>
          </a:prstGeom>
        </p:spPr>
      </p:pic>
      <p:sp>
        <p:nvSpPr>
          <p:cNvPr id="7" name="Textfeld 6">
            <a:extLst>
              <a:ext uri="{FF2B5EF4-FFF2-40B4-BE49-F238E27FC236}">
                <a16:creationId xmlns:a16="http://schemas.microsoft.com/office/drawing/2014/main" id="{FC59B914-B268-F83A-9DBD-2B0AD93B8CB8}"/>
              </a:ext>
            </a:extLst>
          </p:cNvPr>
          <p:cNvSpPr txBox="1"/>
          <p:nvPr/>
        </p:nvSpPr>
        <p:spPr>
          <a:xfrm>
            <a:off x="487364" y="4456093"/>
            <a:ext cx="7666036" cy="954107"/>
          </a:xfrm>
          <a:prstGeom prst="rect">
            <a:avLst/>
          </a:prstGeom>
          <a:noFill/>
        </p:spPr>
        <p:txBody>
          <a:bodyPr wrap="square">
            <a:spAutoFit/>
          </a:bodyPr>
          <a:lstStyle/>
          <a:p>
            <a:pPr lvl="0"/>
            <a:r>
              <a:rPr lang="de-DE" sz="1400" dirty="0">
                <a:latin typeface="Ebrima" panose="02000000000000000000" pitchFamily="2" charset="0"/>
                <a:ea typeface="Ebrima" panose="02000000000000000000" pitchFamily="2" charset="0"/>
                <a:cs typeface="Ebrima" panose="02000000000000000000" pitchFamily="2" charset="0"/>
              </a:rPr>
              <a:t>Wurde die Ware während der AV nicht verändert, sind die Mengen der Ware und die in diese Mengen eingebetteten Emissionen, die der AV unterzogen wurden, anzugeben, Der Bericht muss das Herkunftsland und die Anlagen, in denen die Waren hergestellt wurden, enthalten, sofern diese bekannt sind;</a:t>
            </a:r>
          </a:p>
        </p:txBody>
      </p:sp>
    </p:spTree>
    <p:extLst>
      <p:ext uri="{BB962C8B-B14F-4D97-AF65-F5344CB8AC3E}">
        <p14:creationId xmlns:p14="http://schemas.microsoft.com/office/powerpoint/2010/main" val="23550642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500"/>
                            </p:stCondLst>
                            <p:childTnLst>
                              <p:par>
                                <p:cTn id="9" presetID="6" presetClass="entr" presetSubtype="3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out)">
                                      <p:cBhvr>
                                        <p:cTn id="11" dur="500"/>
                                        <p:tgtEl>
                                          <p:spTgt spid="5"/>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500"/>
                                        <p:tgtEl>
                                          <p:spTgt spid="10"/>
                                        </p:tgtEl>
                                      </p:cBhvr>
                                    </p:animEffect>
                                  </p:childTnLst>
                                </p:cTn>
                              </p:par>
                            </p:childTnLst>
                          </p:cTn>
                        </p:par>
                        <p:par>
                          <p:cTn id="15" fill="hold">
                            <p:stCondLst>
                              <p:cond delay="1000"/>
                            </p:stCondLst>
                            <p:childTnLst>
                              <p:par>
                                <p:cTn id="16" presetID="6" presetClass="entr" presetSubtype="32"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circle(out)">
                                      <p:cBhvr>
                                        <p:cTn id="18" dur="500"/>
                                        <p:tgtEl>
                                          <p:spTgt spid="2"/>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randombar(horizontal)">
                                      <p:cBhvr>
                                        <p:cTn id="21" dur="500"/>
                                        <p:tgtEl>
                                          <p:spTgt spid="3"/>
                                        </p:tgtEl>
                                      </p:cBhvr>
                                    </p:animEffect>
                                  </p:childTnLst>
                                </p:cTn>
                              </p:par>
                            </p:childTnLst>
                          </p:cTn>
                        </p:par>
                        <p:par>
                          <p:cTn id="22" fill="hold">
                            <p:stCondLst>
                              <p:cond delay="1500"/>
                            </p:stCondLst>
                            <p:childTnLst>
                              <p:par>
                                <p:cTn id="23" presetID="6" presetClass="entr" presetSubtype="32"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circle(out)">
                                      <p:cBhvr>
                                        <p:cTn id="25" dur="500"/>
                                        <p:tgtEl>
                                          <p:spTgt spid="4"/>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randombar(horizontal)">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566269-1F21-F182-4EAF-FB40084A969C}"/>
            </a:ext>
          </a:extLst>
        </p:cNvPr>
        <p:cNvGrpSpPr/>
        <p:nvPr/>
      </p:nvGrpSpPr>
      <p:grpSpPr>
        <a:xfrm>
          <a:off x="0" y="0"/>
          <a:ext cx="0" cy="0"/>
          <a:chOff x="0" y="0"/>
          <a:chExt cx="0" cy="0"/>
        </a:xfrm>
      </p:grpSpPr>
      <p:sp>
        <p:nvSpPr>
          <p:cNvPr id="9" name="Text Box 3">
            <a:extLst>
              <a:ext uri="{FF2B5EF4-FFF2-40B4-BE49-F238E27FC236}">
                <a16:creationId xmlns:a16="http://schemas.microsoft.com/office/drawing/2014/main" id="{84B8A8BA-FCB5-57F4-6F44-7A700D5DC4F4}"/>
              </a:ext>
            </a:extLst>
          </p:cNvPr>
          <p:cNvSpPr txBox="1">
            <a:spLocks noChangeArrowheads="1"/>
          </p:cNvSpPr>
          <p:nvPr/>
        </p:nvSpPr>
        <p:spPr bwMode="auto">
          <a:xfrm>
            <a:off x="0" y="-76200"/>
            <a:ext cx="5105400" cy="566738"/>
          </a:xfrm>
          <a:prstGeom prst="rect">
            <a:avLst/>
          </a:prstGeom>
          <a:noFill/>
          <a:ln w="9525">
            <a:noFill/>
            <a:miter lim="800000"/>
            <a:headEnd/>
            <a:tailEnd/>
          </a:ln>
          <a:effectLst/>
        </p:spPr>
        <p:txBody>
          <a:bodyPr anchor="ctr">
            <a:noAutofit/>
          </a:bodyPr>
          <a:lstStyle/>
          <a:p>
            <a:r>
              <a:rPr lang="de-DE" b="1" dirty="0">
                <a:solidFill>
                  <a:schemeClr val="bg1"/>
                </a:solidFill>
                <a:latin typeface="Franklin Gothic Book" panose="020B0503020102020204" pitchFamily="34" charset="0"/>
              </a:rPr>
              <a:t>Arbeitsabläufe in der Übergangsphase der CBAM</a:t>
            </a:r>
          </a:p>
        </p:txBody>
      </p:sp>
      <p:pic>
        <p:nvPicPr>
          <p:cNvPr id="5" name="Grafik 4">
            <a:extLst>
              <a:ext uri="{FF2B5EF4-FFF2-40B4-BE49-F238E27FC236}">
                <a16:creationId xmlns:a16="http://schemas.microsoft.com/office/drawing/2014/main" id="{CD993378-F792-E989-693B-D8EB9B99472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04800" y="1030208"/>
            <a:ext cx="174992" cy="188992"/>
          </a:xfrm>
          <a:prstGeom prst="rect">
            <a:avLst/>
          </a:prstGeom>
        </p:spPr>
      </p:pic>
      <p:sp>
        <p:nvSpPr>
          <p:cNvPr id="10" name="Textfeld 9">
            <a:extLst>
              <a:ext uri="{FF2B5EF4-FFF2-40B4-BE49-F238E27FC236}">
                <a16:creationId xmlns:a16="http://schemas.microsoft.com/office/drawing/2014/main" id="{F6919E9C-0323-52EB-26CF-3990A98607BD}"/>
              </a:ext>
            </a:extLst>
          </p:cNvPr>
          <p:cNvSpPr txBox="1"/>
          <p:nvPr/>
        </p:nvSpPr>
        <p:spPr>
          <a:xfrm>
            <a:off x="487364" y="990600"/>
            <a:ext cx="7666036" cy="738664"/>
          </a:xfrm>
          <a:prstGeom prst="rect">
            <a:avLst/>
          </a:prstGeom>
          <a:noFill/>
        </p:spPr>
        <p:txBody>
          <a:bodyPr wrap="square">
            <a:spAutoFit/>
          </a:bodyPr>
          <a:lstStyle/>
          <a:p>
            <a:pPr lvl="0"/>
            <a:r>
              <a:rPr lang="de-DE" sz="1400" dirty="0">
                <a:latin typeface="Ebrima" panose="02000000000000000000" pitchFamily="2" charset="0"/>
                <a:ea typeface="Ebrima" panose="02000000000000000000" pitchFamily="2" charset="0"/>
                <a:cs typeface="Ebrima" panose="02000000000000000000" pitchFamily="2" charset="0"/>
              </a:rPr>
              <a:t>Wurde die Ware verändert, sind die Mengen der ursprünglichen Waren und die in diesen Mengen eingebetteten Emissionen anzugeben. Der Bericht muss das Ursprungsland und die Anlagen, in denen die Waren hergestellt wurden, enthalten, sofern diese bekannt sind;</a:t>
            </a:r>
          </a:p>
        </p:txBody>
      </p:sp>
      <p:pic>
        <p:nvPicPr>
          <p:cNvPr id="2" name="Grafik 1">
            <a:extLst>
              <a:ext uri="{FF2B5EF4-FFF2-40B4-BE49-F238E27FC236}">
                <a16:creationId xmlns:a16="http://schemas.microsoft.com/office/drawing/2014/main" id="{9CBACA0B-715E-C5E0-54ED-A7056062227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04800" y="2173208"/>
            <a:ext cx="174992" cy="188992"/>
          </a:xfrm>
          <a:prstGeom prst="rect">
            <a:avLst/>
          </a:prstGeom>
        </p:spPr>
      </p:pic>
      <p:sp>
        <p:nvSpPr>
          <p:cNvPr id="3" name="Textfeld 2">
            <a:extLst>
              <a:ext uri="{FF2B5EF4-FFF2-40B4-BE49-F238E27FC236}">
                <a16:creationId xmlns:a16="http://schemas.microsoft.com/office/drawing/2014/main" id="{67827B27-3518-C8BD-3047-6AEACEF39377}"/>
              </a:ext>
            </a:extLst>
          </p:cNvPr>
          <p:cNvSpPr txBox="1"/>
          <p:nvPr/>
        </p:nvSpPr>
        <p:spPr>
          <a:xfrm>
            <a:off x="487364" y="2133600"/>
            <a:ext cx="7666036" cy="954107"/>
          </a:xfrm>
          <a:prstGeom prst="rect">
            <a:avLst/>
          </a:prstGeom>
          <a:noFill/>
        </p:spPr>
        <p:txBody>
          <a:bodyPr wrap="square">
            <a:spAutoFit/>
          </a:bodyPr>
          <a:lstStyle/>
          <a:p>
            <a:pPr lvl="0"/>
            <a:r>
              <a:rPr lang="de-DE" sz="1400" dirty="0">
                <a:latin typeface="Ebrima" panose="02000000000000000000" pitchFamily="2" charset="0"/>
                <a:ea typeface="Ebrima" panose="02000000000000000000" pitchFamily="2" charset="0"/>
                <a:cs typeface="Ebrima" panose="02000000000000000000" pitchFamily="2" charset="0"/>
              </a:rPr>
              <a:t>Kann der Ursprung der für die aktive Veredelung verwendeten Ware nicht</a:t>
            </a:r>
          </a:p>
          <a:p>
            <a:r>
              <a:rPr lang="de-DE" sz="1400" dirty="0">
                <a:latin typeface="Ebrima" panose="02000000000000000000" pitchFamily="2" charset="0"/>
                <a:ea typeface="Ebrima" panose="02000000000000000000" pitchFamily="2" charset="0"/>
                <a:cs typeface="Ebrima" panose="02000000000000000000" pitchFamily="2" charset="0"/>
              </a:rPr>
              <a:t>bestimmt werden, so werden die eingebetteten Emissionen auf der Grundlage der gewichteten durchschnittlichen eingebetteten Emissionen aller in das Verfahren der aktiven Veredelung übergeführten Waren derselben aggregierten Warenkategorie berechnet.</a:t>
            </a:r>
          </a:p>
        </p:txBody>
      </p:sp>
      <p:pic>
        <p:nvPicPr>
          <p:cNvPr id="4" name="Grafik 3">
            <a:extLst>
              <a:ext uri="{FF2B5EF4-FFF2-40B4-BE49-F238E27FC236}">
                <a16:creationId xmlns:a16="http://schemas.microsoft.com/office/drawing/2014/main" id="{A11BE56B-0121-EED3-0A32-AED164B0E6E9}"/>
              </a:ext>
            </a:extLst>
          </p:cNvPr>
          <p:cNvPicPr>
            <a:picLocks noChangeAspect="1"/>
          </p:cNvPicPr>
          <p:nvPr/>
        </p:nvPicPr>
        <p:blipFill>
          <a:blip r:embed="rId3" cstate="print">
            <a:clrChange>
              <a:clrFrom>
                <a:srgbClr val="F9F7F8"/>
              </a:clrFrom>
              <a:clrTo>
                <a:srgbClr val="F9F7F8">
                  <a:alpha val="0"/>
                </a:srgbClr>
              </a:clrTo>
            </a:clrChange>
            <a:extLst>
              <a:ext uri="{28A0092B-C50C-407E-A947-70E740481C1C}">
                <a14:useLocalDpi xmlns:a14="http://schemas.microsoft.com/office/drawing/2010/main" val="0"/>
              </a:ext>
            </a:extLst>
          </a:blip>
          <a:stretch>
            <a:fillRect/>
          </a:stretch>
        </p:blipFill>
        <p:spPr>
          <a:xfrm>
            <a:off x="1828800" y="3657600"/>
            <a:ext cx="2209800" cy="2209800"/>
          </a:xfrm>
          <a:prstGeom prst="rect">
            <a:avLst/>
          </a:prstGeom>
        </p:spPr>
      </p:pic>
    </p:spTree>
    <p:extLst>
      <p:ext uri="{BB962C8B-B14F-4D97-AF65-F5344CB8AC3E}">
        <p14:creationId xmlns:p14="http://schemas.microsoft.com/office/powerpoint/2010/main" val="15013291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500"/>
                            </p:stCondLst>
                            <p:childTnLst>
                              <p:par>
                                <p:cTn id="9" presetID="6" presetClass="entr" presetSubtype="3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out)">
                                      <p:cBhvr>
                                        <p:cTn id="11" dur="500"/>
                                        <p:tgtEl>
                                          <p:spTgt spid="5"/>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500"/>
                                        <p:tgtEl>
                                          <p:spTgt spid="10"/>
                                        </p:tgtEl>
                                      </p:cBhvr>
                                    </p:animEffect>
                                  </p:childTnLst>
                                </p:cTn>
                              </p:par>
                            </p:childTnLst>
                          </p:cTn>
                        </p:par>
                        <p:par>
                          <p:cTn id="15" fill="hold">
                            <p:stCondLst>
                              <p:cond delay="1000"/>
                            </p:stCondLst>
                            <p:childTnLst>
                              <p:par>
                                <p:cTn id="16" presetID="6" presetClass="entr" presetSubtype="32"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circle(out)">
                                      <p:cBhvr>
                                        <p:cTn id="18" dur="500"/>
                                        <p:tgtEl>
                                          <p:spTgt spid="2"/>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randombar(horizontal)">
                                      <p:cBhvr>
                                        <p:cTn id="21" dur="500"/>
                                        <p:tgtEl>
                                          <p:spTgt spid="3"/>
                                        </p:tgtEl>
                                      </p:cBhvr>
                                    </p:animEffect>
                                  </p:childTnLst>
                                </p:cTn>
                              </p:par>
                            </p:childTnLst>
                          </p:cTn>
                        </p:par>
                        <p:par>
                          <p:cTn id="22" fill="hold">
                            <p:stCondLst>
                              <p:cond delay="1500"/>
                            </p:stCondLst>
                            <p:childTnLst>
                              <p:par>
                                <p:cTn id="23" presetID="45" presetClass="entr" presetSubtype="0"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250"/>
                                        <p:tgtEl>
                                          <p:spTgt spid="4"/>
                                        </p:tgtEl>
                                      </p:cBhvr>
                                    </p:animEffect>
                                    <p:anim calcmode="lin" valueType="num">
                                      <p:cBhvr>
                                        <p:cTn id="26" dur="1250" fill="hold"/>
                                        <p:tgtEl>
                                          <p:spTgt spid="4"/>
                                        </p:tgtEl>
                                        <p:attrNameLst>
                                          <p:attrName>ppt_w</p:attrName>
                                        </p:attrNameLst>
                                      </p:cBhvr>
                                      <p:tavLst>
                                        <p:tav tm="0" fmla="#ppt_w*sin(2.5*pi*$)">
                                          <p:val>
                                            <p:fltVal val="0"/>
                                          </p:val>
                                        </p:tav>
                                        <p:tav tm="100000">
                                          <p:val>
                                            <p:fltVal val="1"/>
                                          </p:val>
                                        </p:tav>
                                      </p:tavLst>
                                    </p:anim>
                                    <p:anim calcmode="lin" valueType="num">
                                      <p:cBhvr>
                                        <p:cTn id="27" dur="125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E33B84-72DF-6483-FE4E-B30BBD15C300}"/>
            </a:ext>
          </a:extLst>
        </p:cNvPr>
        <p:cNvGrpSpPr/>
        <p:nvPr/>
      </p:nvGrpSpPr>
      <p:grpSpPr>
        <a:xfrm>
          <a:off x="0" y="0"/>
          <a:ext cx="0" cy="0"/>
          <a:chOff x="0" y="0"/>
          <a:chExt cx="0" cy="0"/>
        </a:xfrm>
      </p:grpSpPr>
      <p:sp>
        <p:nvSpPr>
          <p:cNvPr id="9" name="Text Box 3">
            <a:extLst>
              <a:ext uri="{FF2B5EF4-FFF2-40B4-BE49-F238E27FC236}">
                <a16:creationId xmlns:a16="http://schemas.microsoft.com/office/drawing/2014/main" id="{AF8E026D-E793-92A1-C572-30B8FACFD347}"/>
              </a:ext>
            </a:extLst>
          </p:cNvPr>
          <p:cNvSpPr txBox="1">
            <a:spLocks noChangeArrowheads="1"/>
          </p:cNvSpPr>
          <p:nvPr/>
        </p:nvSpPr>
        <p:spPr bwMode="auto">
          <a:xfrm>
            <a:off x="0" y="-76200"/>
            <a:ext cx="5105400" cy="566738"/>
          </a:xfrm>
          <a:prstGeom prst="rect">
            <a:avLst/>
          </a:prstGeom>
          <a:noFill/>
          <a:ln w="9525">
            <a:noFill/>
            <a:miter lim="800000"/>
            <a:headEnd/>
            <a:tailEnd/>
          </a:ln>
          <a:effectLst/>
        </p:spPr>
        <p:txBody>
          <a:bodyPr anchor="ctr">
            <a:noAutofit/>
          </a:bodyPr>
          <a:lstStyle/>
          <a:p>
            <a:r>
              <a:rPr lang="de-DE" b="1" dirty="0">
                <a:solidFill>
                  <a:schemeClr val="bg1"/>
                </a:solidFill>
                <a:latin typeface="Franklin Gothic Book" panose="020B0503020102020204" pitchFamily="34" charset="0"/>
              </a:rPr>
              <a:t>Zusammenfassung</a:t>
            </a:r>
          </a:p>
        </p:txBody>
      </p:sp>
      <p:pic>
        <p:nvPicPr>
          <p:cNvPr id="5" name="Grafik 4">
            <a:extLst>
              <a:ext uri="{FF2B5EF4-FFF2-40B4-BE49-F238E27FC236}">
                <a16:creationId xmlns:a16="http://schemas.microsoft.com/office/drawing/2014/main" id="{8211C8E8-0C42-BEA9-E4AD-F91B88BC0EA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04800" y="877808"/>
            <a:ext cx="174992" cy="188992"/>
          </a:xfrm>
          <a:prstGeom prst="rect">
            <a:avLst/>
          </a:prstGeom>
        </p:spPr>
      </p:pic>
      <p:sp>
        <p:nvSpPr>
          <p:cNvPr id="10" name="Textfeld 9">
            <a:extLst>
              <a:ext uri="{FF2B5EF4-FFF2-40B4-BE49-F238E27FC236}">
                <a16:creationId xmlns:a16="http://schemas.microsoft.com/office/drawing/2014/main" id="{B9AE42A8-661A-724D-FBF5-95F3C89CC253}"/>
              </a:ext>
            </a:extLst>
          </p:cNvPr>
          <p:cNvSpPr txBox="1"/>
          <p:nvPr/>
        </p:nvSpPr>
        <p:spPr>
          <a:xfrm>
            <a:off x="487364" y="838200"/>
            <a:ext cx="7666036" cy="307777"/>
          </a:xfrm>
          <a:prstGeom prst="rect">
            <a:avLst/>
          </a:prstGeom>
          <a:noFill/>
        </p:spPr>
        <p:txBody>
          <a:bodyPr wrap="square">
            <a:spAutoFit/>
          </a:bodyPr>
          <a:lstStyle/>
          <a:p>
            <a:r>
              <a:rPr lang="de-DE" sz="1400" b="1" dirty="0">
                <a:latin typeface="Ebrima" panose="02000000000000000000" pitchFamily="2" charset="0"/>
                <a:ea typeface="Ebrima" panose="02000000000000000000" pitchFamily="2" charset="0"/>
                <a:cs typeface="Ebrima" panose="02000000000000000000" pitchFamily="2" charset="0"/>
              </a:rPr>
              <a:t>Meldepflichten</a:t>
            </a:r>
            <a:endParaRPr lang="de-DE" sz="1400" dirty="0">
              <a:latin typeface="Ebrima" panose="02000000000000000000" pitchFamily="2" charset="0"/>
              <a:ea typeface="Ebrima" panose="02000000000000000000" pitchFamily="2" charset="0"/>
              <a:cs typeface="Ebrima" panose="02000000000000000000" pitchFamily="2" charset="0"/>
            </a:endParaRPr>
          </a:p>
        </p:txBody>
      </p:sp>
      <p:pic>
        <p:nvPicPr>
          <p:cNvPr id="2" name="Grafik 1">
            <a:extLst>
              <a:ext uri="{FF2B5EF4-FFF2-40B4-BE49-F238E27FC236}">
                <a16:creationId xmlns:a16="http://schemas.microsoft.com/office/drawing/2014/main" id="{FC507587-4061-1043-8AF1-281E7ED2785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04800" y="1335008"/>
            <a:ext cx="174992" cy="188992"/>
          </a:xfrm>
          <a:prstGeom prst="rect">
            <a:avLst/>
          </a:prstGeom>
        </p:spPr>
      </p:pic>
      <p:sp>
        <p:nvSpPr>
          <p:cNvPr id="3" name="Textfeld 2">
            <a:extLst>
              <a:ext uri="{FF2B5EF4-FFF2-40B4-BE49-F238E27FC236}">
                <a16:creationId xmlns:a16="http://schemas.microsoft.com/office/drawing/2014/main" id="{339A67BB-1A75-05C1-E727-B382B35BA854}"/>
              </a:ext>
            </a:extLst>
          </p:cNvPr>
          <p:cNvSpPr txBox="1"/>
          <p:nvPr/>
        </p:nvSpPr>
        <p:spPr>
          <a:xfrm>
            <a:off x="487364" y="1295400"/>
            <a:ext cx="7666036" cy="523220"/>
          </a:xfrm>
          <a:prstGeom prst="rect">
            <a:avLst/>
          </a:prstGeom>
          <a:noFill/>
        </p:spPr>
        <p:txBody>
          <a:bodyPr wrap="square">
            <a:spAutoFit/>
          </a:bodyPr>
          <a:lstStyle/>
          <a:p>
            <a:r>
              <a:rPr lang="de-DE" sz="1400" dirty="0">
                <a:latin typeface="Ebrima" panose="02000000000000000000" pitchFamily="2" charset="0"/>
                <a:ea typeface="Ebrima" panose="02000000000000000000" pitchFamily="2" charset="0"/>
                <a:cs typeface="Ebrima" panose="02000000000000000000" pitchFamily="2" charset="0"/>
              </a:rPr>
              <a:t>Während der Übergangszeit müssen Sie sowohl "direkte Emissionen" als auch "indirekte Emissionen" melden.</a:t>
            </a:r>
          </a:p>
        </p:txBody>
      </p:sp>
      <p:pic>
        <p:nvPicPr>
          <p:cNvPr id="4" name="Grafik 3">
            <a:extLst>
              <a:ext uri="{FF2B5EF4-FFF2-40B4-BE49-F238E27FC236}">
                <a16:creationId xmlns:a16="http://schemas.microsoft.com/office/drawing/2014/main" id="{FA471E59-9821-EC2A-A0D1-49788F8802B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04800" y="1984077"/>
            <a:ext cx="174992" cy="188992"/>
          </a:xfrm>
          <a:prstGeom prst="rect">
            <a:avLst/>
          </a:prstGeom>
        </p:spPr>
      </p:pic>
      <p:sp>
        <p:nvSpPr>
          <p:cNvPr id="6" name="Textfeld 5">
            <a:extLst>
              <a:ext uri="{FF2B5EF4-FFF2-40B4-BE49-F238E27FC236}">
                <a16:creationId xmlns:a16="http://schemas.microsoft.com/office/drawing/2014/main" id="{3C02D144-30D7-E937-8332-AD443EC9273C}"/>
              </a:ext>
            </a:extLst>
          </p:cNvPr>
          <p:cNvSpPr txBox="1"/>
          <p:nvPr/>
        </p:nvSpPr>
        <p:spPr>
          <a:xfrm>
            <a:off x="487364" y="1944469"/>
            <a:ext cx="7666036" cy="1169551"/>
          </a:xfrm>
          <a:prstGeom prst="rect">
            <a:avLst/>
          </a:prstGeom>
          <a:noFill/>
        </p:spPr>
        <p:txBody>
          <a:bodyPr wrap="square">
            <a:spAutoFit/>
          </a:bodyPr>
          <a:lstStyle/>
          <a:p>
            <a:r>
              <a:rPr lang="de-DE" sz="1400" b="1" dirty="0">
                <a:latin typeface="Ebrima" panose="02000000000000000000" pitchFamily="2" charset="0"/>
                <a:ea typeface="Ebrima" panose="02000000000000000000" pitchFamily="2" charset="0"/>
                <a:cs typeface="Ebrima" panose="02000000000000000000" pitchFamily="2" charset="0"/>
              </a:rPr>
              <a:t>Direkte eingebettete Emissionen</a:t>
            </a:r>
            <a:r>
              <a:rPr lang="de-DE" sz="1400" dirty="0">
                <a:latin typeface="Ebrima" panose="02000000000000000000" pitchFamily="2" charset="0"/>
                <a:ea typeface="Ebrima" panose="02000000000000000000" pitchFamily="2" charset="0"/>
                <a:cs typeface="Ebrima" panose="02000000000000000000" pitchFamily="2" charset="0"/>
              </a:rPr>
              <a:t> </a:t>
            </a:r>
            <a:r>
              <a:rPr lang="de-DE" sz="1400" b="1" dirty="0">
                <a:latin typeface="Ebrima" panose="02000000000000000000" pitchFamily="2" charset="0"/>
                <a:ea typeface="Ebrima" panose="02000000000000000000" pitchFamily="2" charset="0"/>
                <a:cs typeface="Ebrima" panose="02000000000000000000" pitchFamily="2" charset="0"/>
              </a:rPr>
              <a:t>sind die Emissionen, die dem jeweiligen Produktionsprozess zur Herstellung des Gutes zugerechnet werden, basierend auf den direkten Emissionen der Produktionsanlage, den Emissionen aus den relevanten Wärmeströmen, den Materialströmen, den Abgasen (falls relevant) und den direkten eingebetteten Emissionen aus allen relevanten Vorläufern.</a:t>
            </a:r>
            <a:endParaRPr lang="de-DE" sz="1400" dirty="0">
              <a:latin typeface="Ebrima" panose="02000000000000000000" pitchFamily="2" charset="0"/>
              <a:ea typeface="Ebrima" panose="02000000000000000000" pitchFamily="2" charset="0"/>
              <a:cs typeface="Ebrima" panose="02000000000000000000" pitchFamily="2" charset="0"/>
            </a:endParaRPr>
          </a:p>
        </p:txBody>
      </p:sp>
      <p:pic>
        <p:nvPicPr>
          <p:cNvPr id="7" name="Grafik 6">
            <a:extLst>
              <a:ext uri="{FF2B5EF4-FFF2-40B4-BE49-F238E27FC236}">
                <a16:creationId xmlns:a16="http://schemas.microsoft.com/office/drawing/2014/main" id="{E6C527D7-1E0A-3A8F-1868-1932CEE0D5E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04800" y="3316208"/>
            <a:ext cx="174992" cy="188992"/>
          </a:xfrm>
          <a:prstGeom prst="rect">
            <a:avLst/>
          </a:prstGeom>
        </p:spPr>
      </p:pic>
      <p:sp>
        <p:nvSpPr>
          <p:cNvPr id="8" name="Textfeld 7">
            <a:extLst>
              <a:ext uri="{FF2B5EF4-FFF2-40B4-BE49-F238E27FC236}">
                <a16:creationId xmlns:a16="http://schemas.microsoft.com/office/drawing/2014/main" id="{A2AA97F4-3B55-DAB4-83A8-B314462DC986}"/>
              </a:ext>
            </a:extLst>
          </p:cNvPr>
          <p:cNvSpPr txBox="1"/>
          <p:nvPr/>
        </p:nvSpPr>
        <p:spPr>
          <a:xfrm>
            <a:off x="487364" y="3276600"/>
            <a:ext cx="7666036" cy="954107"/>
          </a:xfrm>
          <a:prstGeom prst="rect">
            <a:avLst/>
          </a:prstGeom>
          <a:noFill/>
        </p:spPr>
        <p:txBody>
          <a:bodyPr wrap="square">
            <a:spAutoFit/>
          </a:bodyPr>
          <a:lstStyle/>
          <a:p>
            <a:r>
              <a:rPr lang="de-DE" sz="1400" b="1" dirty="0">
                <a:latin typeface="Ebrima" panose="02000000000000000000" pitchFamily="2" charset="0"/>
                <a:ea typeface="Ebrima" panose="02000000000000000000" pitchFamily="2" charset="0"/>
                <a:cs typeface="Ebrima" panose="02000000000000000000" pitchFamily="2" charset="0"/>
              </a:rPr>
              <a:t>Indirekte eingebettete Emissionen sind die Emissionen, die dem jeweiligen Produktionsprozess zur Herstellung von Gütern in der produzierenden Anlage zugeschrieben werden, sowie die indirekten eingebetteten Emissionen aus allen relevanten Vorläufersubstanzen.</a:t>
            </a:r>
            <a:endParaRPr lang="de-DE" sz="1400" dirty="0">
              <a:latin typeface="Ebrima" panose="02000000000000000000" pitchFamily="2" charset="0"/>
              <a:ea typeface="Ebrima" panose="02000000000000000000" pitchFamily="2" charset="0"/>
              <a:cs typeface="Ebrima" panose="02000000000000000000" pitchFamily="2" charset="0"/>
            </a:endParaRPr>
          </a:p>
        </p:txBody>
      </p:sp>
      <p:pic>
        <p:nvPicPr>
          <p:cNvPr id="11" name="Grafik 10">
            <a:extLst>
              <a:ext uri="{FF2B5EF4-FFF2-40B4-BE49-F238E27FC236}">
                <a16:creationId xmlns:a16="http://schemas.microsoft.com/office/drawing/2014/main" id="{76737F35-DC0B-F03D-92A4-C5D811CFAD1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04800" y="4334610"/>
            <a:ext cx="174992" cy="188992"/>
          </a:xfrm>
          <a:prstGeom prst="rect">
            <a:avLst/>
          </a:prstGeom>
        </p:spPr>
      </p:pic>
      <p:sp>
        <p:nvSpPr>
          <p:cNvPr id="12" name="Textfeld 11">
            <a:extLst>
              <a:ext uri="{FF2B5EF4-FFF2-40B4-BE49-F238E27FC236}">
                <a16:creationId xmlns:a16="http://schemas.microsoft.com/office/drawing/2014/main" id="{3980B90E-11A8-0962-0EAD-DDEF86D338DA}"/>
              </a:ext>
            </a:extLst>
          </p:cNvPr>
          <p:cNvSpPr txBox="1"/>
          <p:nvPr/>
        </p:nvSpPr>
        <p:spPr>
          <a:xfrm>
            <a:off x="487364" y="4295002"/>
            <a:ext cx="7666036" cy="738664"/>
          </a:xfrm>
          <a:prstGeom prst="rect">
            <a:avLst/>
          </a:prstGeom>
          <a:noFill/>
        </p:spPr>
        <p:txBody>
          <a:bodyPr wrap="square">
            <a:spAutoFit/>
          </a:bodyPr>
          <a:lstStyle/>
          <a:p>
            <a:r>
              <a:rPr lang="de-DE" sz="1400" dirty="0">
                <a:latin typeface="Ebrima" panose="02000000000000000000" pitchFamily="2" charset="0"/>
                <a:ea typeface="Ebrima" panose="02000000000000000000" pitchFamily="2" charset="0"/>
                <a:cs typeface="Ebrima" panose="02000000000000000000" pitchFamily="2" charset="0"/>
              </a:rPr>
              <a:t>Werden in einer Anlage mehrere Produktionswege für die Herstellung von Waren des gleichen KN-Codes genutzt, dann müssen die eingebetteten Emissionen dieser Waren für jeden Produktionsweg getrennt berechnet werden.</a:t>
            </a:r>
          </a:p>
        </p:txBody>
      </p:sp>
      <p:pic>
        <p:nvPicPr>
          <p:cNvPr id="13" name="Grafik 12">
            <a:extLst>
              <a:ext uri="{FF2B5EF4-FFF2-40B4-BE49-F238E27FC236}">
                <a16:creationId xmlns:a16="http://schemas.microsoft.com/office/drawing/2014/main" id="{0A7C0D11-083F-1C9C-F3BD-E087DE24637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04800" y="5373608"/>
            <a:ext cx="174992" cy="188992"/>
          </a:xfrm>
          <a:prstGeom prst="rect">
            <a:avLst/>
          </a:prstGeom>
        </p:spPr>
      </p:pic>
      <p:sp>
        <p:nvSpPr>
          <p:cNvPr id="14" name="Textfeld 13">
            <a:extLst>
              <a:ext uri="{FF2B5EF4-FFF2-40B4-BE49-F238E27FC236}">
                <a16:creationId xmlns:a16="http://schemas.microsoft.com/office/drawing/2014/main" id="{C77833D5-5230-6634-FA18-327636BF5520}"/>
              </a:ext>
            </a:extLst>
          </p:cNvPr>
          <p:cNvSpPr txBox="1"/>
          <p:nvPr/>
        </p:nvSpPr>
        <p:spPr>
          <a:xfrm>
            <a:off x="487364" y="5334000"/>
            <a:ext cx="7666036" cy="523220"/>
          </a:xfrm>
          <a:prstGeom prst="rect">
            <a:avLst/>
          </a:prstGeom>
          <a:noFill/>
        </p:spPr>
        <p:txBody>
          <a:bodyPr wrap="square">
            <a:spAutoFit/>
          </a:bodyPr>
          <a:lstStyle/>
          <a:p>
            <a:r>
              <a:rPr lang="de-DE" sz="1400" dirty="0">
                <a:latin typeface="Ebrima" panose="02000000000000000000" pitchFamily="2" charset="0"/>
                <a:ea typeface="Ebrima" panose="02000000000000000000" pitchFamily="2" charset="0"/>
                <a:cs typeface="Ebrima" panose="02000000000000000000" pitchFamily="2" charset="0"/>
              </a:rPr>
              <a:t>Eingebettete Emissionen der relevanten Vorprodukte werden zu den eingebetteten Emissionen des komplexen Gutes addiert.</a:t>
            </a:r>
          </a:p>
        </p:txBody>
      </p:sp>
    </p:spTree>
    <p:extLst>
      <p:ext uri="{BB962C8B-B14F-4D97-AF65-F5344CB8AC3E}">
        <p14:creationId xmlns:p14="http://schemas.microsoft.com/office/powerpoint/2010/main" val="9359661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500"/>
                            </p:stCondLst>
                            <p:childTnLst>
                              <p:par>
                                <p:cTn id="9" presetID="6" presetClass="entr" presetSubtype="3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out)">
                                      <p:cBhvr>
                                        <p:cTn id="11" dur="500"/>
                                        <p:tgtEl>
                                          <p:spTgt spid="5"/>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500"/>
                                        <p:tgtEl>
                                          <p:spTgt spid="10"/>
                                        </p:tgtEl>
                                      </p:cBhvr>
                                    </p:animEffect>
                                  </p:childTnLst>
                                </p:cTn>
                              </p:par>
                            </p:childTnLst>
                          </p:cTn>
                        </p:par>
                        <p:par>
                          <p:cTn id="15" fill="hold">
                            <p:stCondLst>
                              <p:cond delay="1000"/>
                            </p:stCondLst>
                            <p:childTnLst>
                              <p:par>
                                <p:cTn id="16" presetID="6" presetClass="entr" presetSubtype="32"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circle(out)">
                                      <p:cBhvr>
                                        <p:cTn id="18" dur="500"/>
                                        <p:tgtEl>
                                          <p:spTgt spid="2"/>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randombar(horizontal)">
                                      <p:cBhvr>
                                        <p:cTn id="21" dur="500"/>
                                        <p:tgtEl>
                                          <p:spTgt spid="3"/>
                                        </p:tgtEl>
                                      </p:cBhvr>
                                    </p:animEffect>
                                  </p:childTnLst>
                                </p:cTn>
                              </p:par>
                            </p:childTnLst>
                          </p:cTn>
                        </p:par>
                        <p:par>
                          <p:cTn id="22" fill="hold">
                            <p:stCondLst>
                              <p:cond delay="1500"/>
                            </p:stCondLst>
                            <p:childTnLst>
                              <p:par>
                                <p:cTn id="23" presetID="6" presetClass="entr" presetSubtype="32"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circle(out)">
                                      <p:cBhvr>
                                        <p:cTn id="25" dur="500"/>
                                        <p:tgtEl>
                                          <p:spTgt spid="4"/>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randombar(horizontal)">
                                      <p:cBhvr>
                                        <p:cTn id="28" dur="500"/>
                                        <p:tgtEl>
                                          <p:spTgt spid="6"/>
                                        </p:tgtEl>
                                      </p:cBhvr>
                                    </p:animEffect>
                                  </p:childTnLst>
                                </p:cTn>
                              </p:par>
                            </p:childTnLst>
                          </p:cTn>
                        </p:par>
                        <p:par>
                          <p:cTn id="29" fill="hold">
                            <p:stCondLst>
                              <p:cond delay="2000"/>
                            </p:stCondLst>
                            <p:childTnLst>
                              <p:par>
                                <p:cTn id="30" presetID="6" presetClass="entr" presetSubtype="32"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circle(out)">
                                      <p:cBhvr>
                                        <p:cTn id="32" dur="500"/>
                                        <p:tgtEl>
                                          <p:spTgt spid="7"/>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randombar(horizontal)">
                                      <p:cBhvr>
                                        <p:cTn id="35" dur="500"/>
                                        <p:tgtEl>
                                          <p:spTgt spid="8"/>
                                        </p:tgtEl>
                                      </p:cBhvr>
                                    </p:animEffect>
                                  </p:childTnLst>
                                </p:cTn>
                              </p:par>
                            </p:childTnLst>
                          </p:cTn>
                        </p:par>
                        <p:par>
                          <p:cTn id="36" fill="hold">
                            <p:stCondLst>
                              <p:cond delay="2500"/>
                            </p:stCondLst>
                            <p:childTnLst>
                              <p:par>
                                <p:cTn id="37" presetID="6" presetClass="entr" presetSubtype="32" fill="hold"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circle(out)">
                                      <p:cBhvr>
                                        <p:cTn id="39" dur="500"/>
                                        <p:tgtEl>
                                          <p:spTgt spid="11"/>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randombar(horizontal)">
                                      <p:cBhvr>
                                        <p:cTn id="42" dur="500"/>
                                        <p:tgtEl>
                                          <p:spTgt spid="12"/>
                                        </p:tgtEl>
                                      </p:cBhvr>
                                    </p:animEffect>
                                  </p:childTnLst>
                                </p:cTn>
                              </p:par>
                            </p:childTnLst>
                          </p:cTn>
                        </p:par>
                        <p:par>
                          <p:cTn id="43" fill="hold">
                            <p:stCondLst>
                              <p:cond delay="3000"/>
                            </p:stCondLst>
                            <p:childTnLst>
                              <p:par>
                                <p:cTn id="44" presetID="6" presetClass="entr" presetSubtype="32" fill="hold"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circle(out)">
                                      <p:cBhvr>
                                        <p:cTn id="46" dur="500"/>
                                        <p:tgtEl>
                                          <p:spTgt spid="13"/>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randombar(horizontal)">
                                      <p:cBhvr>
                                        <p:cTn id="4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 grpId="0"/>
      <p:bldP spid="6" grpId="0"/>
      <p:bldP spid="8" grpId="0"/>
      <p:bldP spid="12"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AE517D-B672-1B76-1C42-5DE06C57738E}"/>
            </a:ext>
          </a:extLst>
        </p:cNvPr>
        <p:cNvGrpSpPr/>
        <p:nvPr/>
      </p:nvGrpSpPr>
      <p:grpSpPr>
        <a:xfrm>
          <a:off x="0" y="0"/>
          <a:ext cx="0" cy="0"/>
          <a:chOff x="0" y="0"/>
          <a:chExt cx="0" cy="0"/>
        </a:xfrm>
      </p:grpSpPr>
      <p:sp>
        <p:nvSpPr>
          <p:cNvPr id="9" name="Text Box 3">
            <a:extLst>
              <a:ext uri="{FF2B5EF4-FFF2-40B4-BE49-F238E27FC236}">
                <a16:creationId xmlns:a16="http://schemas.microsoft.com/office/drawing/2014/main" id="{CC8EDA80-3000-8CB6-AD1D-F7781264BBC4}"/>
              </a:ext>
            </a:extLst>
          </p:cNvPr>
          <p:cNvSpPr txBox="1">
            <a:spLocks noChangeArrowheads="1"/>
          </p:cNvSpPr>
          <p:nvPr/>
        </p:nvSpPr>
        <p:spPr bwMode="auto">
          <a:xfrm>
            <a:off x="0" y="-76200"/>
            <a:ext cx="5105400" cy="566738"/>
          </a:xfrm>
          <a:prstGeom prst="rect">
            <a:avLst/>
          </a:prstGeom>
          <a:noFill/>
          <a:ln w="9525">
            <a:noFill/>
            <a:miter lim="800000"/>
            <a:headEnd/>
            <a:tailEnd/>
          </a:ln>
          <a:effectLst/>
        </p:spPr>
        <p:txBody>
          <a:bodyPr anchor="ctr">
            <a:noAutofit/>
          </a:bodyPr>
          <a:lstStyle/>
          <a:p>
            <a:r>
              <a:rPr lang="de-DE" b="1" dirty="0">
                <a:solidFill>
                  <a:schemeClr val="bg1"/>
                </a:solidFill>
                <a:latin typeface="Franklin Gothic Book" panose="020B0503020102020204" pitchFamily="34" charset="0"/>
              </a:rPr>
              <a:t>Zusammenfassung</a:t>
            </a:r>
          </a:p>
        </p:txBody>
      </p:sp>
      <p:pic>
        <p:nvPicPr>
          <p:cNvPr id="5" name="Grafik 4">
            <a:extLst>
              <a:ext uri="{FF2B5EF4-FFF2-40B4-BE49-F238E27FC236}">
                <a16:creationId xmlns:a16="http://schemas.microsoft.com/office/drawing/2014/main" id="{CB7571AB-27A5-DA62-511F-F11E2E369AF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04800" y="877808"/>
            <a:ext cx="174992" cy="188992"/>
          </a:xfrm>
          <a:prstGeom prst="rect">
            <a:avLst/>
          </a:prstGeom>
        </p:spPr>
      </p:pic>
      <p:sp>
        <p:nvSpPr>
          <p:cNvPr id="10" name="Textfeld 9">
            <a:extLst>
              <a:ext uri="{FF2B5EF4-FFF2-40B4-BE49-F238E27FC236}">
                <a16:creationId xmlns:a16="http://schemas.microsoft.com/office/drawing/2014/main" id="{EC8AAC0A-F9AE-FE62-60E1-6A5E8B793388}"/>
              </a:ext>
            </a:extLst>
          </p:cNvPr>
          <p:cNvSpPr txBox="1"/>
          <p:nvPr/>
        </p:nvSpPr>
        <p:spPr>
          <a:xfrm>
            <a:off x="487364" y="838200"/>
            <a:ext cx="7666036" cy="738664"/>
          </a:xfrm>
          <a:prstGeom prst="rect">
            <a:avLst/>
          </a:prstGeom>
          <a:noFill/>
        </p:spPr>
        <p:txBody>
          <a:bodyPr wrap="square">
            <a:spAutoFit/>
          </a:bodyPr>
          <a:lstStyle/>
          <a:p>
            <a:r>
              <a:rPr lang="de-DE" sz="1400" b="1" dirty="0">
                <a:latin typeface="Ebrima" panose="02000000000000000000" pitchFamily="2" charset="0"/>
                <a:ea typeface="Ebrima" panose="02000000000000000000" pitchFamily="2" charset="0"/>
                <a:cs typeface="Ebrima" panose="02000000000000000000" pitchFamily="2" charset="0"/>
              </a:rPr>
              <a:t>Im EZT-online ist bei den von der CBAM-VO umfassten Waren bei den jeweiligen Zolltarifnummern die TARIC Maßnahmenart 775 mit der Fußnote TM 967 angebunden. Diese Fußnote weist auf die Berichtsplichten während des Übergangszeitraums hin.</a:t>
            </a:r>
            <a:endParaRPr lang="de-DE" sz="1400" dirty="0">
              <a:latin typeface="Ebrima" panose="02000000000000000000" pitchFamily="2" charset="0"/>
              <a:ea typeface="Ebrima" panose="02000000000000000000" pitchFamily="2" charset="0"/>
              <a:cs typeface="Ebrima" panose="02000000000000000000" pitchFamily="2" charset="0"/>
            </a:endParaRPr>
          </a:p>
        </p:txBody>
      </p:sp>
      <p:pic>
        <p:nvPicPr>
          <p:cNvPr id="2" name="Grafik 1">
            <a:extLst>
              <a:ext uri="{FF2B5EF4-FFF2-40B4-BE49-F238E27FC236}">
                <a16:creationId xmlns:a16="http://schemas.microsoft.com/office/drawing/2014/main" id="{8E5ABC22-F4C2-B7A0-CAEE-DD6079546FA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04800" y="1686481"/>
            <a:ext cx="174992" cy="188992"/>
          </a:xfrm>
          <a:prstGeom prst="rect">
            <a:avLst/>
          </a:prstGeom>
        </p:spPr>
      </p:pic>
      <p:sp>
        <p:nvSpPr>
          <p:cNvPr id="3" name="Textfeld 2">
            <a:extLst>
              <a:ext uri="{FF2B5EF4-FFF2-40B4-BE49-F238E27FC236}">
                <a16:creationId xmlns:a16="http://schemas.microsoft.com/office/drawing/2014/main" id="{1DA7A38E-21EA-C2D2-8CEE-A2575B8FFFB7}"/>
              </a:ext>
            </a:extLst>
          </p:cNvPr>
          <p:cNvSpPr txBox="1"/>
          <p:nvPr/>
        </p:nvSpPr>
        <p:spPr>
          <a:xfrm>
            <a:off x="487364" y="1646873"/>
            <a:ext cx="7666036" cy="523220"/>
          </a:xfrm>
          <a:prstGeom prst="rect">
            <a:avLst/>
          </a:prstGeom>
          <a:noFill/>
        </p:spPr>
        <p:txBody>
          <a:bodyPr wrap="square">
            <a:spAutoFit/>
          </a:bodyPr>
          <a:lstStyle/>
          <a:p>
            <a:r>
              <a:rPr lang="de-DE" sz="1400" dirty="0">
                <a:latin typeface="Ebrima" panose="02000000000000000000" pitchFamily="2" charset="0"/>
                <a:ea typeface="Ebrima" panose="02000000000000000000" pitchFamily="2" charset="0"/>
                <a:cs typeface="Ebrima" panose="02000000000000000000" pitchFamily="2" charset="0"/>
              </a:rPr>
              <a:t>Der quartalsweise zu übermittelnde CBAM-Bericht muss insbesondere folgende Angaben enthalten:</a:t>
            </a:r>
          </a:p>
        </p:txBody>
      </p:sp>
      <p:pic>
        <p:nvPicPr>
          <p:cNvPr id="4" name="Grafik 3">
            <a:extLst>
              <a:ext uri="{FF2B5EF4-FFF2-40B4-BE49-F238E27FC236}">
                <a16:creationId xmlns:a16="http://schemas.microsoft.com/office/drawing/2014/main" id="{0B625E5C-259C-E0BC-7665-CB3E23362EC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04800" y="2335550"/>
            <a:ext cx="174992" cy="188992"/>
          </a:xfrm>
          <a:prstGeom prst="rect">
            <a:avLst/>
          </a:prstGeom>
        </p:spPr>
      </p:pic>
      <p:sp>
        <p:nvSpPr>
          <p:cNvPr id="6" name="Textfeld 5">
            <a:extLst>
              <a:ext uri="{FF2B5EF4-FFF2-40B4-BE49-F238E27FC236}">
                <a16:creationId xmlns:a16="http://schemas.microsoft.com/office/drawing/2014/main" id="{7047A2BB-27F4-4855-4BEE-F169FB2AD5AC}"/>
              </a:ext>
            </a:extLst>
          </p:cNvPr>
          <p:cNvSpPr txBox="1"/>
          <p:nvPr/>
        </p:nvSpPr>
        <p:spPr>
          <a:xfrm>
            <a:off x="487364" y="2295942"/>
            <a:ext cx="7666036" cy="523220"/>
          </a:xfrm>
          <a:prstGeom prst="rect">
            <a:avLst/>
          </a:prstGeom>
          <a:noFill/>
        </p:spPr>
        <p:txBody>
          <a:bodyPr wrap="square">
            <a:spAutoFit/>
          </a:bodyPr>
          <a:lstStyle/>
          <a:p>
            <a:r>
              <a:rPr lang="de-DE" sz="1400" dirty="0">
                <a:latin typeface="Ebrima" panose="02000000000000000000" pitchFamily="2" charset="0"/>
                <a:ea typeface="Ebrima" panose="02000000000000000000" pitchFamily="2" charset="0"/>
                <a:cs typeface="Ebrima" panose="02000000000000000000" pitchFamily="2" charset="0"/>
              </a:rPr>
              <a:t>Gesamtmenge jeder Warenart in Megawattstunden bei Strom und in Tonnen bei anderen Waren, aufgeschlüsselt nach den Anlagen, die die Waren im Ursprungsland herstellen;</a:t>
            </a:r>
          </a:p>
        </p:txBody>
      </p:sp>
      <p:pic>
        <p:nvPicPr>
          <p:cNvPr id="7" name="Grafik 6">
            <a:extLst>
              <a:ext uri="{FF2B5EF4-FFF2-40B4-BE49-F238E27FC236}">
                <a16:creationId xmlns:a16="http://schemas.microsoft.com/office/drawing/2014/main" id="{12B1F5B6-5F5D-41C3-44D6-44A55574FF2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04800" y="2959796"/>
            <a:ext cx="174992" cy="188992"/>
          </a:xfrm>
          <a:prstGeom prst="rect">
            <a:avLst/>
          </a:prstGeom>
        </p:spPr>
      </p:pic>
      <p:sp>
        <p:nvSpPr>
          <p:cNvPr id="8" name="Textfeld 7">
            <a:extLst>
              <a:ext uri="{FF2B5EF4-FFF2-40B4-BE49-F238E27FC236}">
                <a16:creationId xmlns:a16="http://schemas.microsoft.com/office/drawing/2014/main" id="{1FADB8BF-50AC-48E1-5230-C857346845AD}"/>
              </a:ext>
            </a:extLst>
          </p:cNvPr>
          <p:cNvSpPr txBox="1"/>
          <p:nvPr/>
        </p:nvSpPr>
        <p:spPr>
          <a:xfrm>
            <a:off x="487364" y="2920188"/>
            <a:ext cx="7666036" cy="523220"/>
          </a:xfrm>
          <a:prstGeom prst="rect">
            <a:avLst/>
          </a:prstGeom>
          <a:noFill/>
        </p:spPr>
        <p:txBody>
          <a:bodyPr wrap="square">
            <a:spAutoFit/>
          </a:bodyPr>
          <a:lstStyle/>
          <a:p>
            <a:r>
              <a:rPr lang="de-DE" sz="1400" dirty="0">
                <a:latin typeface="Ebrima" panose="02000000000000000000" pitchFamily="2" charset="0"/>
                <a:ea typeface="Ebrima" panose="02000000000000000000" pitchFamily="2" charset="0"/>
                <a:cs typeface="Ebrima" panose="02000000000000000000" pitchFamily="2" charset="0"/>
              </a:rPr>
              <a:t>tatsächliche gesamte graue Emissionen in Tonnen CO2-Emissionen pro Megawattstunde Strom oder, bei anderen Waren, in Tonnen CO2-Emissionen pro Tonne</a:t>
            </a:r>
          </a:p>
        </p:txBody>
      </p:sp>
      <p:pic>
        <p:nvPicPr>
          <p:cNvPr id="11" name="Grafik 10">
            <a:extLst>
              <a:ext uri="{FF2B5EF4-FFF2-40B4-BE49-F238E27FC236}">
                <a16:creationId xmlns:a16="http://schemas.microsoft.com/office/drawing/2014/main" id="{8A7546A2-C9B9-703B-6518-D72D74012DA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04800" y="3621008"/>
            <a:ext cx="174992" cy="188992"/>
          </a:xfrm>
          <a:prstGeom prst="rect">
            <a:avLst/>
          </a:prstGeom>
        </p:spPr>
      </p:pic>
      <p:sp>
        <p:nvSpPr>
          <p:cNvPr id="12" name="Textfeld 11">
            <a:extLst>
              <a:ext uri="{FF2B5EF4-FFF2-40B4-BE49-F238E27FC236}">
                <a16:creationId xmlns:a16="http://schemas.microsoft.com/office/drawing/2014/main" id="{771AE7D7-F636-7AEF-9164-B604EA72E87D}"/>
              </a:ext>
            </a:extLst>
          </p:cNvPr>
          <p:cNvSpPr txBox="1"/>
          <p:nvPr/>
        </p:nvSpPr>
        <p:spPr>
          <a:xfrm>
            <a:off x="487364" y="3581400"/>
            <a:ext cx="7666036" cy="307777"/>
          </a:xfrm>
          <a:prstGeom prst="rect">
            <a:avLst/>
          </a:prstGeom>
          <a:noFill/>
        </p:spPr>
        <p:txBody>
          <a:bodyPr wrap="square">
            <a:spAutoFit/>
          </a:bodyPr>
          <a:lstStyle/>
          <a:p>
            <a:r>
              <a:rPr lang="de-DE" sz="1400" dirty="0">
                <a:latin typeface="Ebrima" panose="02000000000000000000" pitchFamily="2" charset="0"/>
                <a:ea typeface="Ebrima" panose="02000000000000000000" pitchFamily="2" charset="0"/>
                <a:cs typeface="Ebrima" panose="02000000000000000000" pitchFamily="2" charset="0"/>
              </a:rPr>
              <a:t>jeder Warenart, berechnet nach dem in Anhang IV beschriebenen Verfahren;</a:t>
            </a:r>
          </a:p>
        </p:txBody>
      </p:sp>
      <p:pic>
        <p:nvPicPr>
          <p:cNvPr id="13" name="Grafik 12">
            <a:extLst>
              <a:ext uri="{FF2B5EF4-FFF2-40B4-BE49-F238E27FC236}">
                <a16:creationId xmlns:a16="http://schemas.microsoft.com/office/drawing/2014/main" id="{E992BE93-F547-2E2C-DBB7-34A9089594A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04800" y="4078208"/>
            <a:ext cx="174992" cy="188992"/>
          </a:xfrm>
          <a:prstGeom prst="rect">
            <a:avLst/>
          </a:prstGeom>
        </p:spPr>
      </p:pic>
      <p:sp>
        <p:nvSpPr>
          <p:cNvPr id="14" name="Textfeld 13">
            <a:extLst>
              <a:ext uri="{FF2B5EF4-FFF2-40B4-BE49-F238E27FC236}">
                <a16:creationId xmlns:a16="http://schemas.microsoft.com/office/drawing/2014/main" id="{4B7B9370-0786-53D8-50CD-C4A41563B367}"/>
              </a:ext>
            </a:extLst>
          </p:cNvPr>
          <p:cNvSpPr txBox="1"/>
          <p:nvPr/>
        </p:nvSpPr>
        <p:spPr>
          <a:xfrm>
            <a:off x="487364" y="4038600"/>
            <a:ext cx="7666036" cy="523220"/>
          </a:xfrm>
          <a:prstGeom prst="rect">
            <a:avLst/>
          </a:prstGeom>
          <a:noFill/>
        </p:spPr>
        <p:txBody>
          <a:bodyPr wrap="square">
            <a:spAutoFit/>
          </a:bodyPr>
          <a:lstStyle/>
          <a:p>
            <a:r>
              <a:rPr lang="de-DE" sz="1400" dirty="0">
                <a:latin typeface="Ebrima" panose="02000000000000000000" pitchFamily="2" charset="0"/>
                <a:ea typeface="Ebrima" panose="02000000000000000000" pitchFamily="2" charset="0"/>
                <a:cs typeface="Ebrima" panose="02000000000000000000" pitchFamily="2" charset="0"/>
              </a:rPr>
              <a:t>gesamte indirekte Emissionen, berechnet gemäß dem in Abs. 7 genannten Durchführungsrechtsakt;</a:t>
            </a:r>
          </a:p>
        </p:txBody>
      </p:sp>
      <p:pic>
        <p:nvPicPr>
          <p:cNvPr id="15" name="Grafik 14">
            <a:extLst>
              <a:ext uri="{FF2B5EF4-FFF2-40B4-BE49-F238E27FC236}">
                <a16:creationId xmlns:a16="http://schemas.microsoft.com/office/drawing/2014/main" id="{8D0037AE-418E-C5BB-9198-82017A1F3F8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04800" y="4687808"/>
            <a:ext cx="174992" cy="188992"/>
          </a:xfrm>
          <a:prstGeom prst="rect">
            <a:avLst/>
          </a:prstGeom>
        </p:spPr>
      </p:pic>
      <p:sp>
        <p:nvSpPr>
          <p:cNvPr id="16" name="Textfeld 15">
            <a:extLst>
              <a:ext uri="{FF2B5EF4-FFF2-40B4-BE49-F238E27FC236}">
                <a16:creationId xmlns:a16="http://schemas.microsoft.com/office/drawing/2014/main" id="{294FE88D-7AA9-308F-8532-57981D96AB2D}"/>
              </a:ext>
            </a:extLst>
          </p:cNvPr>
          <p:cNvSpPr txBox="1"/>
          <p:nvPr/>
        </p:nvSpPr>
        <p:spPr>
          <a:xfrm>
            <a:off x="487364" y="4648200"/>
            <a:ext cx="7666036" cy="954107"/>
          </a:xfrm>
          <a:prstGeom prst="rect">
            <a:avLst/>
          </a:prstGeom>
          <a:noFill/>
        </p:spPr>
        <p:txBody>
          <a:bodyPr wrap="square">
            <a:spAutoFit/>
          </a:bodyPr>
          <a:lstStyle/>
          <a:p>
            <a:r>
              <a:rPr lang="de-DE" sz="1400" dirty="0">
                <a:latin typeface="Ebrima" panose="02000000000000000000" pitchFamily="2" charset="0"/>
                <a:ea typeface="Ebrima" panose="02000000000000000000" pitchFamily="2" charset="0"/>
                <a:cs typeface="Ebrima" panose="02000000000000000000" pitchFamily="2" charset="0"/>
              </a:rPr>
              <a:t>CO2-Preis, der in einem Ursprungsland für die mit den eingeführten Waren verbundenen grauen Emissionen entrichtet werden muss, wobei jede verfügbare Ausfuhrerstattung oder andere Form von Ausgleich zu berücksichtigen ist.</a:t>
            </a:r>
          </a:p>
          <a:p>
            <a:endParaRPr lang="de-DE" sz="1400" dirty="0">
              <a:latin typeface="Ebrima" panose="02000000000000000000" pitchFamily="2" charset="0"/>
              <a:ea typeface="Ebrima" panose="02000000000000000000" pitchFamily="2" charset="0"/>
              <a:cs typeface="Ebrima" panose="02000000000000000000" pitchFamily="2" charset="0"/>
            </a:endParaRPr>
          </a:p>
        </p:txBody>
      </p:sp>
      <p:sp>
        <p:nvSpPr>
          <p:cNvPr id="18" name="Textfeld 17">
            <a:extLst>
              <a:ext uri="{FF2B5EF4-FFF2-40B4-BE49-F238E27FC236}">
                <a16:creationId xmlns:a16="http://schemas.microsoft.com/office/drawing/2014/main" id="{EC25D1BB-9A31-2994-2C2C-CE75810FFF3C}"/>
              </a:ext>
            </a:extLst>
          </p:cNvPr>
          <p:cNvSpPr txBox="1"/>
          <p:nvPr/>
        </p:nvSpPr>
        <p:spPr>
          <a:xfrm>
            <a:off x="304800" y="5486400"/>
            <a:ext cx="7010400" cy="954107"/>
          </a:xfrm>
          <a:prstGeom prst="rect">
            <a:avLst/>
          </a:prstGeom>
          <a:noFill/>
        </p:spPr>
        <p:txBody>
          <a:bodyPr wrap="square">
            <a:spAutoFit/>
          </a:bodyPr>
          <a:lstStyle/>
          <a:p>
            <a:r>
              <a:rPr lang="de-DE" sz="1400" dirty="0">
                <a:latin typeface="Ebrima" panose="02000000000000000000" pitchFamily="2" charset="0"/>
                <a:ea typeface="Ebrima" panose="02000000000000000000" pitchFamily="2" charset="0"/>
                <a:cs typeface="Ebrima" panose="02000000000000000000" pitchFamily="2" charset="0"/>
              </a:rPr>
              <a:t>Unternehmen müssen hierfür das CBAM-Übergangsregister nutzen. Dabei handelt es sich um ein Online-Tool, über das die Berichte sowohl erstellt als auch abgegeben werden können. Korrekturen sind bis zu zwei Monate lang möglich. Für die ersten beiden Berichte gilt eine längere Frist, Änderungen sind bis zum 31. Juli 2024 zulässig.</a:t>
            </a:r>
          </a:p>
        </p:txBody>
      </p:sp>
    </p:spTree>
    <p:extLst>
      <p:ext uri="{BB962C8B-B14F-4D97-AF65-F5344CB8AC3E}">
        <p14:creationId xmlns:p14="http://schemas.microsoft.com/office/powerpoint/2010/main" val="22505204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500"/>
                            </p:stCondLst>
                            <p:childTnLst>
                              <p:par>
                                <p:cTn id="9" presetID="6" presetClass="entr" presetSubtype="3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out)">
                                      <p:cBhvr>
                                        <p:cTn id="11" dur="500"/>
                                        <p:tgtEl>
                                          <p:spTgt spid="5"/>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500"/>
                                        <p:tgtEl>
                                          <p:spTgt spid="10"/>
                                        </p:tgtEl>
                                      </p:cBhvr>
                                    </p:animEffect>
                                  </p:childTnLst>
                                </p:cTn>
                              </p:par>
                            </p:childTnLst>
                          </p:cTn>
                        </p:par>
                        <p:par>
                          <p:cTn id="15" fill="hold">
                            <p:stCondLst>
                              <p:cond delay="1000"/>
                            </p:stCondLst>
                            <p:childTnLst>
                              <p:par>
                                <p:cTn id="16" presetID="6" presetClass="entr" presetSubtype="32"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circle(out)">
                                      <p:cBhvr>
                                        <p:cTn id="18" dur="500"/>
                                        <p:tgtEl>
                                          <p:spTgt spid="2"/>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randombar(horizontal)">
                                      <p:cBhvr>
                                        <p:cTn id="21" dur="500"/>
                                        <p:tgtEl>
                                          <p:spTgt spid="3"/>
                                        </p:tgtEl>
                                      </p:cBhvr>
                                    </p:animEffect>
                                  </p:childTnLst>
                                </p:cTn>
                              </p:par>
                            </p:childTnLst>
                          </p:cTn>
                        </p:par>
                        <p:par>
                          <p:cTn id="22" fill="hold">
                            <p:stCondLst>
                              <p:cond delay="1500"/>
                            </p:stCondLst>
                            <p:childTnLst>
                              <p:par>
                                <p:cTn id="23" presetID="6" presetClass="entr" presetSubtype="32"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circle(out)">
                                      <p:cBhvr>
                                        <p:cTn id="25" dur="500"/>
                                        <p:tgtEl>
                                          <p:spTgt spid="4"/>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randombar(horizontal)">
                                      <p:cBhvr>
                                        <p:cTn id="28" dur="500"/>
                                        <p:tgtEl>
                                          <p:spTgt spid="6"/>
                                        </p:tgtEl>
                                      </p:cBhvr>
                                    </p:animEffect>
                                  </p:childTnLst>
                                </p:cTn>
                              </p:par>
                            </p:childTnLst>
                          </p:cTn>
                        </p:par>
                        <p:par>
                          <p:cTn id="29" fill="hold">
                            <p:stCondLst>
                              <p:cond delay="2000"/>
                            </p:stCondLst>
                            <p:childTnLst>
                              <p:par>
                                <p:cTn id="30" presetID="6" presetClass="entr" presetSubtype="32"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circle(out)">
                                      <p:cBhvr>
                                        <p:cTn id="32" dur="500"/>
                                        <p:tgtEl>
                                          <p:spTgt spid="7"/>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randombar(horizontal)">
                                      <p:cBhvr>
                                        <p:cTn id="35" dur="500"/>
                                        <p:tgtEl>
                                          <p:spTgt spid="8"/>
                                        </p:tgtEl>
                                      </p:cBhvr>
                                    </p:animEffect>
                                  </p:childTnLst>
                                </p:cTn>
                              </p:par>
                            </p:childTnLst>
                          </p:cTn>
                        </p:par>
                        <p:par>
                          <p:cTn id="36" fill="hold">
                            <p:stCondLst>
                              <p:cond delay="2500"/>
                            </p:stCondLst>
                            <p:childTnLst>
                              <p:par>
                                <p:cTn id="37" presetID="6" presetClass="entr" presetSubtype="32" fill="hold"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circle(out)">
                                      <p:cBhvr>
                                        <p:cTn id="39" dur="500"/>
                                        <p:tgtEl>
                                          <p:spTgt spid="11"/>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randombar(horizontal)">
                                      <p:cBhvr>
                                        <p:cTn id="42" dur="500"/>
                                        <p:tgtEl>
                                          <p:spTgt spid="12"/>
                                        </p:tgtEl>
                                      </p:cBhvr>
                                    </p:animEffect>
                                  </p:childTnLst>
                                </p:cTn>
                              </p:par>
                            </p:childTnLst>
                          </p:cTn>
                        </p:par>
                        <p:par>
                          <p:cTn id="43" fill="hold">
                            <p:stCondLst>
                              <p:cond delay="3000"/>
                            </p:stCondLst>
                            <p:childTnLst>
                              <p:par>
                                <p:cTn id="44" presetID="6" presetClass="entr" presetSubtype="32" fill="hold"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circle(out)">
                                      <p:cBhvr>
                                        <p:cTn id="46" dur="500"/>
                                        <p:tgtEl>
                                          <p:spTgt spid="13"/>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randombar(horizontal)">
                                      <p:cBhvr>
                                        <p:cTn id="49" dur="500"/>
                                        <p:tgtEl>
                                          <p:spTgt spid="14"/>
                                        </p:tgtEl>
                                      </p:cBhvr>
                                    </p:animEffect>
                                  </p:childTnLst>
                                </p:cTn>
                              </p:par>
                            </p:childTnLst>
                          </p:cTn>
                        </p:par>
                        <p:par>
                          <p:cTn id="50" fill="hold">
                            <p:stCondLst>
                              <p:cond delay="3500"/>
                            </p:stCondLst>
                            <p:childTnLst>
                              <p:par>
                                <p:cTn id="51" presetID="6" presetClass="entr" presetSubtype="32" fill="hold"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circle(out)">
                                      <p:cBhvr>
                                        <p:cTn id="53" dur="500"/>
                                        <p:tgtEl>
                                          <p:spTgt spid="15"/>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randombar(horizontal)">
                                      <p:cBhvr>
                                        <p:cTn id="56" dur="500"/>
                                        <p:tgtEl>
                                          <p:spTgt spid="16"/>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randombar(horizontal)">
                                      <p:cBhvr>
                                        <p:cTn id="5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 grpId="0"/>
      <p:bldP spid="6" grpId="0"/>
      <p:bldP spid="8" grpId="0"/>
      <p:bldP spid="12" grpId="0"/>
      <p:bldP spid="14" grpId="0"/>
      <p:bldP spid="16"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p:cNvSpPr/>
          <p:nvPr/>
        </p:nvSpPr>
        <p:spPr>
          <a:xfrm>
            <a:off x="990600" y="2175302"/>
            <a:ext cx="7086600" cy="1200329"/>
          </a:xfrm>
          <a:prstGeom prst="rect">
            <a:avLst/>
          </a:prstGeom>
          <a:ln>
            <a:noFill/>
          </a:ln>
        </p:spPr>
        <p:txBody>
          <a:bodyPr wrap="square" anchor="ctr">
            <a:spAutoFit/>
          </a:bodyPr>
          <a:lstStyle/>
          <a:p>
            <a:pPr algn="ctr"/>
            <a:r>
              <a:rPr lang="de-DE" sz="3600" b="1" dirty="0">
                <a:solidFill>
                  <a:srgbClr val="002060"/>
                </a:solidFill>
                <a:latin typeface="Franklin Gothic Book" panose="020B0503020102020204" pitchFamily="34" charset="0"/>
              </a:rPr>
              <a:t>CBAM - KURZANLEITUNG FÜR    IMPORTEURE</a:t>
            </a:r>
          </a:p>
        </p:txBody>
      </p:sp>
      <p:pic>
        <p:nvPicPr>
          <p:cNvPr id="2" name="Grafik 1" descr="8302611_s.jpg">
            <a:extLst>
              <a:ext uri="{FF2B5EF4-FFF2-40B4-BE49-F238E27FC236}">
                <a16:creationId xmlns:a16="http://schemas.microsoft.com/office/drawing/2014/main" id="{404BFBAE-3F38-34D9-A781-61D457F807B6}"/>
              </a:ext>
            </a:extLst>
          </p:cNvPr>
          <p:cNvPicPr>
            <a:picLocks noChangeAspect="1"/>
          </p:cNvPicPr>
          <p:nvPr/>
        </p:nvPicPr>
        <p:blipFill>
          <a:blip r:embed="rId3" cstate="print">
            <a:clrChange>
              <a:clrFrom>
                <a:srgbClr val="FFFFFF"/>
              </a:clrFrom>
              <a:clrTo>
                <a:srgbClr val="FFFFFF">
                  <a:alpha val="0"/>
                </a:srgbClr>
              </a:clrTo>
            </a:clrChange>
          </a:blip>
          <a:stretch>
            <a:fillRect/>
          </a:stretch>
        </p:blipFill>
        <p:spPr>
          <a:xfrm>
            <a:off x="3581400" y="3472924"/>
            <a:ext cx="1981200" cy="1981200"/>
          </a:xfrm>
          <a:prstGeom prst="rect">
            <a:avLst/>
          </a:prstGeom>
        </p:spPr>
      </p:pic>
    </p:spTree>
    <p:extLst>
      <p:ext uri="{BB962C8B-B14F-4D97-AF65-F5344CB8AC3E}">
        <p14:creationId xmlns:p14="http://schemas.microsoft.com/office/powerpoint/2010/main" val="106072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par>
                                <p:cTn id="8" presetID="6" presetClass="entr" presetSubtype="32"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out)">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3"/>
          <p:cNvSpPr txBox="1">
            <a:spLocks noChangeArrowheads="1"/>
          </p:cNvSpPr>
          <p:nvPr/>
        </p:nvSpPr>
        <p:spPr bwMode="auto">
          <a:xfrm>
            <a:off x="0" y="-76200"/>
            <a:ext cx="5105400" cy="566738"/>
          </a:xfrm>
          <a:prstGeom prst="rect">
            <a:avLst/>
          </a:prstGeom>
          <a:noFill/>
          <a:ln w="9525">
            <a:noFill/>
            <a:miter lim="800000"/>
            <a:headEnd/>
            <a:tailEnd/>
          </a:ln>
          <a:effectLst/>
        </p:spPr>
        <p:txBody>
          <a:bodyPr anchor="ctr">
            <a:noAutofit/>
          </a:bodyPr>
          <a:lstStyle/>
          <a:p>
            <a:r>
              <a:rPr lang="de-DE" b="1" dirty="0">
                <a:solidFill>
                  <a:schemeClr val="bg1"/>
                </a:solidFill>
                <a:latin typeface="Franklin Gothic Book" panose="020B0503020102020204" pitchFamily="34" charset="0"/>
              </a:rPr>
              <a:t>Einleitung</a:t>
            </a:r>
          </a:p>
        </p:txBody>
      </p:sp>
      <p:sp>
        <p:nvSpPr>
          <p:cNvPr id="13" name="Textfeld 12">
            <a:extLst>
              <a:ext uri="{FF2B5EF4-FFF2-40B4-BE49-F238E27FC236}">
                <a16:creationId xmlns:a16="http://schemas.microsoft.com/office/drawing/2014/main" id="{21960919-3F74-4399-BEC2-997BE0C138D8}"/>
              </a:ext>
            </a:extLst>
          </p:cNvPr>
          <p:cNvSpPr txBox="1"/>
          <p:nvPr/>
        </p:nvSpPr>
        <p:spPr>
          <a:xfrm>
            <a:off x="457200" y="762000"/>
            <a:ext cx="6477000" cy="307777"/>
          </a:xfrm>
          <a:prstGeom prst="rect">
            <a:avLst/>
          </a:prstGeom>
          <a:noFill/>
        </p:spPr>
        <p:txBody>
          <a:bodyPr wrap="square">
            <a:spAutoFit/>
          </a:bodyPr>
          <a:lstStyle/>
          <a:p>
            <a:r>
              <a:rPr lang="de-DE" sz="1400" b="1" dirty="0">
                <a:latin typeface="Ebrima" panose="02000000000000000000" pitchFamily="2" charset="0"/>
                <a:ea typeface="Ebrima" panose="02000000000000000000" pitchFamily="2" charset="0"/>
                <a:cs typeface="Ebrima" panose="02000000000000000000" pitchFamily="2" charset="0"/>
              </a:rPr>
              <a:t>Sind Sie ein Importeur von CBAM-Waren?</a:t>
            </a:r>
            <a:endParaRPr lang="de-DE" sz="1400" dirty="0">
              <a:latin typeface="Ebrima" panose="02000000000000000000" pitchFamily="2" charset="0"/>
              <a:ea typeface="Ebrima" panose="02000000000000000000" pitchFamily="2" charset="0"/>
              <a:cs typeface="Ebrima" panose="02000000000000000000" pitchFamily="2" charset="0"/>
            </a:endParaRPr>
          </a:p>
        </p:txBody>
      </p:sp>
      <p:pic>
        <p:nvPicPr>
          <p:cNvPr id="5" name="Grafik 4">
            <a:extLst>
              <a:ext uri="{FF2B5EF4-FFF2-40B4-BE49-F238E27FC236}">
                <a16:creationId xmlns:a16="http://schemas.microsoft.com/office/drawing/2014/main" id="{5D3C8B87-D24D-4EC7-8E8A-E2AC7B353AF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96514" y="1371600"/>
            <a:ext cx="174992" cy="188992"/>
          </a:xfrm>
          <a:prstGeom prst="rect">
            <a:avLst/>
          </a:prstGeom>
        </p:spPr>
      </p:pic>
      <p:sp>
        <p:nvSpPr>
          <p:cNvPr id="22" name="Textfeld 21">
            <a:extLst>
              <a:ext uri="{FF2B5EF4-FFF2-40B4-BE49-F238E27FC236}">
                <a16:creationId xmlns:a16="http://schemas.microsoft.com/office/drawing/2014/main" id="{982DA2DE-3475-436B-BC92-8EB4297700A3}"/>
              </a:ext>
            </a:extLst>
          </p:cNvPr>
          <p:cNvSpPr txBox="1"/>
          <p:nvPr/>
        </p:nvSpPr>
        <p:spPr>
          <a:xfrm>
            <a:off x="479078" y="1295400"/>
            <a:ext cx="5540721" cy="738664"/>
          </a:xfrm>
          <a:prstGeom prst="rect">
            <a:avLst/>
          </a:prstGeom>
          <a:noFill/>
        </p:spPr>
        <p:txBody>
          <a:bodyPr wrap="square">
            <a:spAutoFit/>
          </a:bodyPr>
          <a:lstStyle/>
          <a:p>
            <a:r>
              <a:rPr lang="de-DE" sz="1400" dirty="0">
                <a:latin typeface="Ebrima" panose="02000000000000000000" pitchFamily="2" charset="0"/>
                <a:ea typeface="Ebrima" panose="02000000000000000000" pitchFamily="2" charset="0"/>
                <a:cs typeface="Ebrima" panose="02000000000000000000" pitchFamily="2" charset="0"/>
              </a:rPr>
              <a:t>Um diese Frage zu beantworten, müssen Sie die KN-Codes (8-stelliger Code) Ihrer importierten Produkte mit der Liste der Waren in Anhang I der CBAM-Verordnung vergleichen. </a:t>
            </a:r>
          </a:p>
        </p:txBody>
      </p:sp>
      <p:sp>
        <p:nvSpPr>
          <p:cNvPr id="3" name="Textfeld 2">
            <a:extLst>
              <a:ext uri="{FF2B5EF4-FFF2-40B4-BE49-F238E27FC236}">
                <a16:creationId xmlns:a16="http://schemas.microsoft.com/office/drawing/2014/main" id="{447F6C59-DD5D-E8A6-5FAB-A10CCA0ABB7B}"/>
              </a:ext>
            </a:extLst>
          </p:cNvPr>
          <p:cNvSpPr txBox="1"/>
          <p:nvPr/>
        </p:nvSpPr>
        <p:spPr>
          <a:xfrm>
            <a:off x="487364" y="2133600"/>
            <a:ext cx="5540721" cy="307777"/>
          </a:xfrm>
          <a:prstGeom prst="rect">
            <a:avLst/>
          </a:prstGeom>
          <a:noFill/>
        </p:spPr>
        <p:txBody>
          <a:bodyPr wrap="square">
            <a:spAutoFit/>
          </a:bodyPr>
          <a:lstStyle/>
          <a:p>
            <a:r>
              <a:rPr lang="de-DE" sz="1400" b="1" dirty="0">
                <a:latin typeface="Ebrima" panose="02000000000000000000" pitchFamily="2" charset="0"/>
                <a:ea typeface="Ebrima" panose="02000000000000000000" pitchFamily="2" charset="0"/>
                <a:cs typeface="Ebrima" panose="02000000000000000000" pitchFamily="2" charset="0"/>
              </a:rPr>
              <a:t>Erfasste Länder</a:t>
            </a:r>
            <a:endParaRPr lang="de-DE" sz="1400" dirty="0">
              <a:latin typeface="Ebrima" panose="02000000000000000000" pitchFamily="2" charset="0"/>
              <a:ea typeface="Ebrima" panose="02000000000000000000" pitchFamily="2" charset="0"/>
              <a:cs typeface="Ebrima" panose="02000000000000000000" pitchFamily="2" charset="0"/>
            </a:endParaRPr>
          </a:p>
        </p:txBody>
      </p:sp>
      <p:pic>
        <p:nvPicPr>
          <p:cNvPr id="4" name="Grafik 3">
            <a:extLst>
              <a:ext uri="{FF2B5EF4-FFF2-40B4-BE49-F238E27FC236}">
                <a16:creationId xmlns:a16="http://schemas.microsoft.com/office/drawing/2014/main" id="{9FAFF656-C8C1-802E-49E2-33A6DC70555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04800" y="2667000"/>
            <a:ext cx="174992" cy="188992"/>
          </a:xfrm>
          <a:prstGeom prst="rect">
            <a:avLst/>
          </a:prstGeom>
        </p:spPr>
      </p:pic>
      <p:sp>
        <p:nvSpPr>
          <p:cNvPr id="6" name="Textfeld 5">
            <a:extLst>
              <a:ext uri="{FF2B5EF4-FFF2-40B4-BE49-F238E27FC236}">
                <a16:creationId xmlns:a16="http://schemas.microsoft.com/office/drawing/2014/main" id="{69F2D47E-BEF3-38A5-9DB1-C33FE508A7D1}"/>
              </a:ext>
            </a:extLst>
          </p:cNvPr>
          <p:cNvSpPr txBox="1"/>
          <p:nvPr/>
        </p:nvSpPr>
        <p:spPr>
          <a:xfrm>
            <a:off x="487364" y="2590800"/>
            <a:ext cx="5540721" cy="738664"/>
          </a:xfrm>
          <a:prstGeom prst="rect">
            <a:avLst/>
          </a:prstGeom>
          <a:noFill/>
        </p:spPr>
        <p:txBody>
          <a:bodyPr wrap="square">
            <a:spAutoFit/>
          </a:bodyPr>
          <a:lstStyle/>
          <a:p>
            <a:r>
              <a:rPr lang="de-DE" sz="1400" dirty="0">
                <a:latin typeface="Ebrima" panose="02000000000000000000" pitchFamily="2" charset="0"/>
                <a:ea typeface="Ebrima" panose="02000000000000000000" pitchFamily="2" charset="0"/>
                <a:cs typeface="Ebrima" panose="02000000000000000000" pitchFamily="2" charset="0"/>
              </a:rPr>
              <a:t>Grundsätzlich können Importe aus allen Drittländern betroffen sein. Ausgenommen sind aktuell die folgenden Ursprungsländer (nicht Versendungsländer!):</a:t>
            </a:r>
          </a:p>
        </p:txBody>
      </p:sp>
      <p:pic>
        <p:nvPicPr>
          <p:cNvPr id="7" name="Grafik 6">
            <a:extLst>
              <a:ext uri="{FF2B5EF4-FFF2-40B4-BE49-F238E27FC236}">
                <a16:creationId xmlns:a16="http://schemas.microsoft.com/office/drawing/2014/main" id="{16D15224-291E-B2B2-DAB3-812045EDC0B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04800" y="3505200"/>
            <a:ext cx="174992" cy="188992"/>
          </a:xfrm>
          <a:prstGeom prst="rect">
            <a:avLst/>
          </a:prstGeom>
        </p:spPr>
      </p:pic>
      <p:sp>
        <p:nvSpPr>
          <p:cNvPr id="8" name="Textfeld 7">
            <a:extLst>
              <a:ext uri="{FF2B5EF4-FFF2-40B4-BE49-F238E27FC236}">
                <a16:creationId xmlns:a16="http://schemas.microsoft.com/office/drawing/2014/main" id="{CF8443C6-9800-7A94-9604-49337511BDAD}"/>
              </a:ext>
            </a:extLst>
          </p:cNvPr>
          <p:cNvSpPr txBox="1"/>
          <p:nvPr/>
        </p:nvSpPr>
        <p:spPr>
          <a:xfrm>
            <a:off x="487364" y="3429000"/>
            <a:ext cx="5540721" cy="307777"/>
          </a:xfrm>
          <a:prstGeom prst="rect">
            <a:avLst/>
          </a:prstGeom>
          <a:noFill/>
        </p:spPr>
        <p:txBody>
          <a:bodyPr wrap="square">
            <a:spAutoFit/>
          </a:bodyPr>
          <a:lstStyle/>
          <a:p>
            <a:r>
              <a:rPr lang="de-DE" sz="1400" dirty="0">
                <a:latin typeface="Ebrima" panose="02000000000000000000" pitchFamily="2" charset="0"/>
                <a:ea typeface="Ebrima" panose="02000000000000000000" pitchFamily="2" charset="0"/>
                <a:cs typeface="Ebrima" panose="02000000000000000000" pitchFamily="2" charset="0"/>
              </a:rPr>
              <a:t>Norwegen, Island, Liechtenstein, Schweiz</a:t>
            </a:r>
          </a:p>
        </p:txBody>
      </p:sp>
      <p:pic>
        <p:nvPicPr>
          <p:cNvPr id="10" name="Grafik 9">
            <a:extLst>
              <a:ext uri="{FF2B5EF4-FFF2-40B4-BE49-F238E27FC236}">
                <a16:creationId xmlns:a16="http://schemas.microsoft.com/office/drawing/2014/main" id="{D79ECF46-57F3-051D-EFFE-F38D7643938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04800" y="4038600"/>
            <a:ext cx="174992" cy="188992"/>
          </a:xfrm>
          <a:prstGeom prst="rect">
            <a:avLst/>
          </a:prstGeom>
        </p:spPr>
      </p:pic>
      <p:sp>
        <p:nvSpPr>
          <p:cNvPr id="11" name="Textfeld 10">
            <a:extLst>
              <a:ext uri="{FF2B5EF4-FFF2-40B4-BE49-F238E27FC236}">
                <a16:creationId xmlns:a16="http://schemas.microsoft.com/office/drawing/2014/main" id="{6D805580-01DB-8195-D902-B9C8A807616A}"/>
              </a:ext>
            </a:extLst>
          </p:cNvPr>
          <p:cNvSpPr txBox="1"/>
          <p:nvPr/>
        </p:nvSpPr>
        <p:spPr>
          <a:xfrm>
            <a:off x="487364" y="3962400"/>
            <a:ext cx="5540721" cy="523220"/>
          </a:xfrm>
          <a:prstGeom prst="rect">
            <a:avLst/>
          </a:prstGeom>
          <a:noFill/>
        </p:spPr>
        <p:txBody>
          <a:bodyPr wrap="square">
            <a:spAutoFit/>
          </a:bodyPr>
          <a:lstStyle/>
          <a:p>
            <a:r>
              <a:rPr lang="de-DE" sz="1400" dirty="0">
                <a:latin typeface="Ebrima" panose="02000000000000000000" pitchFamily="2" charset="0"/>
                <a:ea typeface="Ebrima" panose="02000000000000000000" pitchFamily="2" charset="0"/>
                <a:cs typeface="Ebrima" panose="02000000000000000000" pitchFamily="2" charset="0"/>
              </a:rPr>
              <a:t>Weitere Länder könnten zukünftig hinzukommen, wenn diese z.B. eine eigene CO2-Bepreisung erheben, die über dem im EU ETS liegt.</a:t>
            </a:r>
          </a:p>
        </p:txBody>
      </p:sp>
      <p:sp>
        <p:nvSpPr>
          <p:cNvPr id="14" name="Textfeld 13">
            <a:extLst>
              <a:ext uri="{FF2B5EF4-FFF2-40B4-BE49-F238E27FC236}">
                <a16:creationId xmlns:a16="http://schemas.microsoft.com/office/drawing/2014/main" id="{C35F3E90-6AAA-1882-AECE-56F28F3DCB9F}"/>
              </a:ext>
            </a:extLst>
          </p:cNvPr>
          <p:cNvSpPr txBox="1"/>
          <p:nvPr/>
        </p:nvSpPr>
        <p:spPr>
          <a:xfrm>
            <a:off x="487364" y="4572000"/>
            <a:ext cx="5540721" cy="307777"/>
          </a:xfrm>
          <a:prstGeom prst="rect">
            <a:avLst/>
          </a:prstGeom>
          <a:noFill/>
        </p:spPr>
        <p:txBody>
          <a:bodyPr wrap="square">
            <a:spAutoFit/>
          </a:bodyPr>
          <a:lstStyle/>
          <a:p>
            <a:r>
              <a:rPr lang="de-DE" sz="1400" b="1" dirty="0">
                <a:latin typeface="Ebrima" panose="02000000000000000000" pitchFamily="2" charset="0"/>
                <a:ea typeface="Ebrima" panose="02000000000000000000" pitchFamily="2" charset="0"/>
                <a:cs typeface="Ebrima" panose="02000000000000000000" pitchFamily="2" charset="0"/>
              </a:rPr>
              <a:t>Ausnahmen</a:t>
            </a:r>
            <a:endParaRPr lang="de-DE" sz="1400" dirty="0">
              <a:latin typeface="Ebrima" panose="02000000000000000000" pitchFamily="2" charset="0"/>
              <a:ea typeface="Ebrima" panose="02000000000000000000" pitchFamily="2" charset="0"/>
              <a:cs typeface="Ebrima" panose="02000000000000000000" pitchFamily="2" charset="0"/>
            </a:endParaRPr>
          </a:p>
        </p:txBody>
      </p:sp>
      <p:pic>
        <p:nvPicPr>
          <p:cNvPr id="16" name="Grafik 15">
            <a:extLst>
              <a:ext uri="{FF2B5EF4-FFF2-40B4-BE49-F238E27FC236}">
                <a16:creationId xmlns:a16="http://schemas.microsoft.com/office/drawing/2014/main" id="{FF756513-8C50-84B0-6C73-FA1BF48F821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96515" y="5105400"/>
            <a:ext cx="174992" cy="188992"/>
          </a:xfrm>
          <a:prstGeom prst="rect">
            <a:avLst/>
          </a:prstGeom>
        </p:spPr>
      </p:pic>
      <p:sp>
        <p:nvSpPr>
          <p:cNvPr id="17" name="Textfeld 16">
            <a:extLst>
              <a:ext uri="{FF2B5EF4-FFF2-40B4-BE49-F238E27FC236}">
                <a16:creationId xmlns:a16="http://schemas.microsoft.com/office/drawing/2014/main" id="{0F4003DF-C068-05E6-1097-FBB6B919302C}"/>
              </a:ext>
            </a:extLst>
          </p:cNvPr>
          <p:cNvSpPr txBox="1"/>
          <p:nvPr/>
        </p:nvSpPr>
        <p:spPr>
          <a:xfrm>
            <a:off x="479079" y="5029200"/>
            <a:ext cx="5540721" cy="738664"/>
          </a:xfrm>
          <a:prstGeom prst="rect">
            <a:avLst/>
          </a:prstGeom>
          <a:noFill/>
        </p:spPr>
        <p:txBody>
          <a:bodyPr wrap="square">
            <a:spAutoFit/>
          </a:bodyPr>
          <a:lstStyle/>
          <a:p>
            <a:r>
              <a:rPr lang="de-DE" sz="1400" dirty="0">
                <a:latin typeface="Ebrima" panose="02000000000000000000" pitchFamily="2" charset="0"/>
                <a:ea typeface="Ebrima" panose="02000000000000000000" pitchFamily="2" charset="0"/>
                <a:cs typeface="Ebrima" panose="02000000000000000000" pitchFamily="2" charset="0"/>
              </a:rPr>
              <a:t>Sämtliche Warenlieferungen mit einem Sendungswert von unter EUR 150,00 und solche zur militärischen Nutzung sind von den Regeln ausgenommen.</a:t>
            </a:r>
          </a:p>
        </p:txBody>
      </p:sp>
      <p:pic>
        <p:nvPicPr>
          <p:cNvPr id="2" name="Picture 2" descr="C:\Users\ah\AppData\Local\Microsoft\Windows\Temporary Internet Files\Content.IE5\7EMFH2I2\MPj03092360000[1].jpg">
            <a:extLst>
              <a:ext uri="{FF2B5EF4-FFF2-40B4-BE49-F238E27FC236}">
                <a16:creationId xmlns:a16="http://schemas.microsoft.com/office/drawing/2014/main" id="{33DF7C25-74CA-5A2C-8B5B-0458DF7CC0E7}"/>
              </a:ext>
            </a:extLst>
          </p:cNvPr>
          <p:cNvPicPr>
            <a:picLocks noChangeAspect="1" noChangeArrowheads="1"/>
          </p:cNvPicPr>
          <p:nvPr/>
        </p:nvPicPr>
        <p:blipFill>
          <a:blip r:embed="rId3" cstate="print">
            <a:lum bright="6000"/>
          </a:blip>
          <a:srcRect/>
          <a:stretch>
            <a:fillRect/>
          </a:stretch>
        </p:blipFill>
        <p:spPr bwMode="auto">
          <a:xfrm>
            <a:off x="7106362" y="3532787"/>
            <a:ext cx="2037638" cy="137281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childTnLst>
                          </p:cTn>
                        </p:par>
                        <p:par>
                          <p:cTn id="11" fill="hold">
                            <p:stCondLst>
                              <p:cond delay="500"/>
                            </p:stCondLst>
                            <p:childTnLst>
                              <p:par>
                                <p:cTn id="12" presetID="6" presetClass="entr" presetSubtype="32"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out)">
                                      <p:cBhvr>
                                        <p:cTn id="14" dur="500"/>
                                        <p:tgtEl>
                                          <p:spTgt spid="5"/>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randombar(horizontal)">
                                      <p:cBhvr>
                                        <p:cTn id="17" dur="500"/>
                                        <p:tgtEl>
                                          <p:spTgt spid="22"/>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randombar(horizontal)">
                                      <p:cBhvr>
                                        <p:cTn id="20" dur="500"/>
                                        <p:tgtEl>
                                          <p:spTgt spid="3"/>
                                        </p:tgtEl>
                                      </p:cBhvr>
                                    </p:animEffect>
                                  </p:childTnLst>
                                </p:cTn>
                              </p:par>
                            </p:childTnLst>
                          </p:cTn>
                        </p:par>
                        <p:par>
                          <p:cTn id="21" fill="hold">
                            <p:stCondLst>
                              <p:cond delay="1000"/>
                            </p:stCondLst>
                            <p:childTnLst>
                              <p:par>
                                <p:cTn id="22" presetID="6" presetClass="entr" presetSubtype="32"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circle(out)">
                                      <p:cBhvr>
                                        <p:cTn id="24" dur="500"/>
                                        <p:tgtEl>
                                          <p:spTgt spid="4"/>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randombar(horizontal)">
                                      <p:cBhvr>
                                        <p:cTn id="27" dur="500"/>
                                        <p:tgtEl>
                                          <p:spTgt spid="6"/>
                                        </p:tgtEl>
                                      </p:cBhvr>
                                    </p:animEffect>
                                  </p:childTnLst>
                                </p:cTn>
                              </p:par>
                            </p:childTnLst>
                          </p:cTn>
                        </p:par>
                        <p:par>
                          <p:cTn id="28" fill="hold">
                            <p:stCondLst>
                              <p:cond delay="1500"/>
                            </p:stCondLst>
                            <p:childTnLst>
                              <p:par>
                                <p:cTn id="29" presetID="6" presetClass="entr" presetSubtype="32"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circle(out)">
                                      <p:cBhvr>
                                        <p:cTn id="31" dur="500"/>
                                        <p:tgtEl>
                                          <p:spTgt spid="7"/>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randombar(horizontal)">
                                      <p:cBhvr>
                                        <p:cTn id="34" dur="500"/>
                                        <p:tgtEl>
                                          <p:spTgt spid="8"/>
                                        </p:tgtEl>
                                      </p:cBhvr>
                                    </p:animEffect>
                                  </p:childTnLst>
                                </p:cTn>
                              </p:par>
                            </p:childTnLst>
                          </p:cTn>
                        </p:par>
                        <p:par>
                          <p:cTn id="35" fill="hold">
                            <p:stCondLst>
                              <p:cond delay="2000"/>
                            </p:stCondLst>
                            <p:childTnLst>
                              <p:par>
                                <p:cTn id="36" presetID="6" presetClass="entr" presetSubtype="32" fill="hold"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circle(out)">
                                      <p:cBhvr>
                                        <p:cTn id="38" dur="500"/>
                                        <p:tgtEl>
                                          <p:spTgt spid="10"/>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randombar(horizontal)">
                                      <p:cBhvr>
                                        <p:cTn id="41" dur="500"/>
                                        <p:tgtEl>
                                          <p:spTgt spid="14"/>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randombar(horizontal)">
                                      <p:cBhvr>
                                        <p:cTn id="44" dur="500"/>
                                        <p:tgtEl>
                                          <p:spTgt spid="11"/>
                                        </p:tgtEl>
                                      </p:cBhvr>
                                    </p:animEffect>
                                  </p:childTnLst>
                                </p:cTn>
                              </p:par>
                            </p:childTnLst>
                          </p:cTn>
                        </p:par>
                        <p:par>
                          <p:cTn id="45" fill="hold">
                            <p:stCondLst>
                              <p:cond delay="2500"/>
                            </p:stCondLst>
                            <p:childTnLst>
                              <p:par>
                                <p:cTn id="46" presetID="6" presetClass="entr" presetSubtype="32"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circle(out)">
                                      <p:cBhvr>
                                        <p:cTn id="48" dur="500"/>
                                        <p:tgtEl>
                                          <p:spTgt spid="16"/>
                                        </p:tgtEl>
                                      </p:cBhvr>
                                    </p:animEffect>
                                  </p:childTnLst>
                                </p:cTn>
                              </p:par>
                              <p:par>
                                <p:cTn id="49" presetID="14" presetClass="entr" presetSubtype="1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randombar(horizontal)">
                                      <p:cBhvr>
                                        <p:cTn id="51" dur="500"/>
                                        <p:tgtEl>
                                          <p:spTgt spid="17"/>
                                        </p:tgtEl>
                                      </p:cBhvr>
                                    </p:animEffect>
                                  </p:childTnLst>
                                </p:cTn>
                              </p:par>
                            </p:childTnLst>
                          </p:cTn>
                        </p:par>
                        <p:par>
                          <p:cTn id="52" fill="hold">
                            <p:stCondLst>
                              <p:cond delay="3000"/>
                            </p:stCondLst>
                            <p:childTnLst>
                              <p:par>
                                <p:cTn id="53" presetID="6" presetClass="entr" presetSubtype="32" fill="hold" nodeType="after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circle(out)">
                                      <p:cBhvr>
                                        <p:cTn id="5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22" grpId="0"/>
      <p:bldP spid="3" grpId="0"/>
      <p:bldP spid="6" grpId="0"/>
      <p:bldP spid="8" grpId="0"/>
      <p:bldP spid="11" grpId="0"/>
      <p:bldP spid="14"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54A470-FC4D-53C4-0455-89FA714A1935}"/>
            </a:ext>
          </a:extLst>
        </p:cNvPr>
        <p:cNvGrpSpPr/>
        <p:nvPr/>
      </p:nvGrpSpPr>
      <p:grpSpPr>
        <a:xfrm>
          <a:off x="0" y="0"/>
          <a:ext cx="0" cy="0"/>
          <a:chOff x="0" y="0"/>
          <a:chExt cx="0" cy="0"/>
        </a:xfrm>
      </p:grpSpPr>
      <p:sp>
        <p:nvSpPr>
          <p:cNvPr id="9" name="Text Box 3">
            <a:extLst>
              <a:ext uri="{FF2B5EF4-FFF2-40B4-BE49-F238E27FC236}">
                <a16:creationId xmlns:a16="http://schemas.microsoft.com/office/drawing/2014/main" id="{47B8B8CA-B3D2-83D6-8F48-223B81584DAD}"/>
              </a:ext>
            </a:extLst>
          </p:cNvPr>
          <p:cNvSpPr txBox="1">
            <a:spLocks noChangeArrowheads="1"/>
          </p:cNvSpPr>
          <p:nvPr/>
        </p:nvSpPr>
        <p:spPr bwMode="auto">
          <a:xfrm>
            <a:off x="0" y="-76200"/>
            <a:ext cx="5105400" cy="566738"/>
          </a:xfrm>
          <a:prstGeom prst="rect">
            <a:avLst/>
          </a:prstGeom>
          <a:noFill/>
          <a:ln w="9525">
            <a:noFill/>
            <a:miter lim="800000"/>
            <a:headEnd/>
            <a:tailEnd/>
          </a:ln>
          <a:effectLst/>
        </p:spPr>
        <p:txBody>
          <a:bodyPr anchor="ctr">
            <a:noAutofit/>
          </a:bodyPr>
          <a:lstStyle/>
          <a:p>
            <a:r>
              <a:rPr lang="de-DE" b="1" dirty="0">
                <a:solidFill>
                  <a:schemeClr val="bg1"/>
                </a:solidFill>
                <a:latin typeface="Franklin Gothic Book" panose="020B0503020102020204" pitchFamily="34" charset="0"/>
              </a:rPr>
              <a:t>Einleitung</a:t>
            </a:r>
          </a:p>
        </p:txBody>
      </p:sp>
      <p:sp>
        <p:nvSpPr>
          <p:cNvPr id="13" name="Textfeld 12">
            <a:extLst>
              <a:ext uri="{FF2B5EF4-FFF2-40B4-BE49-F238E27FC236}">
                <a16:creationId xmlns:a16="http://schemas.microsoft.com/office/drawing/2014/main" id="{5D92158A-51AE-8DCD-8972-C40BFFA74E20}"/>
              </a:ext>
            </a:extLst>
          </p:cNvPr>
          <p:cNvSpPr txBox="1"/>
          <p:nvPr/>
        </p:nvSpPr>
        <p:spPr>
          <a:xfrm>
            <a:off x="457200" y="762000"/>
            <a:ext cx="6477000" cy="307777"/>
          </a:xfrm>
          <a:prstGeom prst="rect">
            <a:avLst/>
          </a:prstGeom>
          <a:noFill/>
        </p:spPr>
        <p:txBody>
          <a:bodyPr wrap="square">
            <a:spAutoFit/>
          </a:bodyPr>
          <a:lstStyle/>
          <a:p>
            <a:r>
              <a:rPr lang="de-DE" sz="1400" b="1" dirty="0">
                <a:latin typeface="Ebrima" panose="02000000000000000000" pitchFamily="2" charset="0"/>
                <a:ea typeface="Ebrima" panose="02000000000000000000" pitchFamily="2" charset="0"/>
                <a:cs typeface="Ebrima" panose="02000000000000000000" pitchFamily="2" charset="0"/>
              </a:rPr>
              <a:t>Zu erfassende Treibhausgase</a:t>
            </a:r>
            <a:endParaRPr lang="de-DE" sz="1400" dirty="0">
              <a:latin typeface="Ebrima" panose="02000000000000000000" pitchFamily="2" charset="0"/>
              <a:ea typeface="Ebrima" panose="02000000000000000000" pitchFamily="2" charset="0"/>
              <a:cs typeface="Ebrima" panose="02000000000000000000" pitchFamily="2" charset="0"/>
            </a:endParaRPr>
          </a:p>
        </p:txBody>
      </p:sp>
      <p:pic>
        <p:nvPicPr>
          <p:cNvPr id="5" name="Grafik 4">
            <a:extLst>
              <a:ext uri="{FF2B5EF4-FFF2-40B4-BE49-F238E27FC236}">
                <a16:creationId xmlns:a16="http://schemas.microsoft.com/office/drawing/2014/main" id="{A49CB9EA-00C1-F5BF-D449-47CEE9351D8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96514" y="1371600"/>
            <a:ext cx="174992" cy="188992"/>
          </a:xfrm>
          <a:prstGeom prst="rect">
            <a:avLst/>
          </a:prstGeom>
        </p:spPr>
      </p:pic>
      <p:sp>
        <p:nvSpPr>
          <p:cNvPr id="22" name="Textfeld 21">
            <a:extLst>
              <a:ext uri="{FF2B5EF4-FFF2-40B4-BE49-F238E27FC236}">
                <a16:creationId xmlns:a16="http://schemas.microsoft.com/office/drawing/2014/main" id="{0F633732-A95A-2479-1894-F06FD75749B4}"/>
              </a:ext>
            </a:extLst>
          </p:cNvPr>
          <p:cNvSpPr txBox="1"/>
          <p:nvPr/>
        </p:nvSpPr>
        <p:spPr>
          <a:xfrm>
            <a:off x="479078" y="1295400"/>
            <a:ext cx="5540721" cy="307777"/>
          </a:xfrm>
          <a:prstGeom prst="rect">
            <a:avLst/>
          </a:prstGeom>
          <a:noFill/>
        </p:spPr>
        <p:txBody>
          <a:bodyPr wrap="square">
            <a:spAutoFit/>
          </a:bodyPr>
          <a:lstStyle/>
          <a:p>
            <a:r>
              <a:rPr lang="de-DE" sz="1400" dirty="0">
                <a:latin typeface="Ebrima" panose="02000000000000000000" pitchFamily="2" charset="0"/>
                <a:ea typeface="Ebrima" panose="02000000000000000000" pitchFamily="2" charset="0"/>
                <a:cs typeface="Ebrima" panose="02000000000000000000" pitchFamily="2" charset="0"/>
              </a:rPr>
              <a:t>Kohlenstoff Dioxid (CO2) für sämtliche CBAM Waren</a:t>
            </a:r>
          </a:p>
        </p:txBody>
      </p:sp>
      <p:pic>
        <p:nvPicPr>
          <p:cNvPr id="4" name="Grafik 3">
            <a:extLst>
              <a:ext uri="{FF2B5EF4-FFF2-40B4-BE49-F238E27FC236}">
                <a16:creationId xmlns:a16="http://schemas.microsoft.com/office/drawing/2014/main" id="{CA6B2BD0-E321-7215-87E3-3F199F3EB09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04800" y="1828800"/>
            <a:ext cx="174992" cy="188992"/>
          </a:xfrm>
          <a:prstGeom prst="rect">
            <a:avLst/>
          </a:prstGeom>
        </p:spPr>
      </p:pic>
      <p:sp>
        <p:nvSpPr>
          <p:cNvPr id="6" name="Textfeld 5">
            <a:extLst>
              <a:ext uri="{FF2B5EF4-FFF2-40B4-BE49-F238E27FC236}">
                <a16:creationId xmlns:a16="http://schemas.microsoft.com/office/drawing/2014/main" id="{914698A3-240F-05B1-6441-FC3C64C40624}"/>
              </a:ext>
            </a:extLst>
          </p:cNvPr>
          <p:cNvSpPr txBox="1"/>
          <p:nvPr/>
        </p:nvSpPr>
        <p:spPr>
          <a:xfrm>
            <a:off x="487364" y="1752600"/>
            <a:ext cx="5540721" cy="307777"/>
          </a:xfrm>
          <a:prstGeom prst="rect">
            <a:avLst/>
          </a:prstGeom>
          <a:noFill/>
        </p:spPr>
        <p:txBody>
          <a:bodyPr wrap="square">
            <a:spAutoFit/>
          </a:bodyPr>
          <a:lstStyle/>
          <a:p>
            <a:r>
              <a:rPr lang="de-DE" sz="1400" dirty="0" err="1">
                <a:latin typeface="Ebrima" panose="02000000000000000000" pitchFamily="2" charset="0"/>
                <a:ea typeface="Ebrima" panose="02000000000000000000" pitchFamily="2" charset="0"/>
                <a:cs typeface="Ebrima" panose="02000000000000000000" pitchFamily="2" charset="0"/>
              </a:rPr>
              <a:t>Perfluorcarbone</a:t>
            </a:r>
            <a:r>
              <a:rPr lang="de-DE" sz="1400" dirty="0">
                <a:latin typeface="Ebrima" panose="02000000000000000000" pitchFamily="2" charset="0"/>
                <a:ea typeface="Ebrima" panose="02000000000000000000" pitchFamily="2" charset="0"/>
                <a:cs typeface="Ebrima" panose="02000000000000000000" pitchFamily="2" charset="0"/>
              </a:rPr>
              <a:t> (PFC) für einige Aluminium-Waren</a:t>
            </a:r>
          </a:p>
        </p:txBody>
      </p:sp>
      <p:pic>
        <p:nvPicPr>
          <p:cNvPr id="7" name="Grafik 6">
            <a:extLst>
              <a:ext uri="{FF2B5EF4-FFF2-40B4-BE49-F238E27FC236}">
                <a16:creationId xmlns:a16="http://schemas.microsoft.com/office/drawing/2014/main" id="{05980BAA-EC3F-DBE1-A811-D627645671C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04800" y="2362200"/>
            <a:ext cx="174992" cy="188992"/>
          </a:xfrm>
          <a:prstGeom prst="rect">
            <a:avLst/>
          </a:prstGeom>
        </p:spPr>
      </p:pic>
      <p:sp>
        <p:nvSpPr>
          <p:cNvPr id="8" name="Textfeld 7">
            <a:extLst>
              <a:ext uri="{FF2B5EF4-FFF2-40B4-BE49-F238E27FC236}">
                <a16:creationId xmlns:a16="http://schemas.microsoft.com/office/drawing/2014/main" id="{682BE3B7-8215-D8A4-8E19-665E590C85F1}"/>
              </a:ext>
            </a:extLst>
          </p:cNvPr>
          <p:cNvSpPr txBox="1"/>
          <p:nvPr/>
        </p:nvSpPr>
        <p:spPr>
          <a:xfrm>
            <a:off x="487364" y="2286000"/>
            <a:ext cx="5540721" cy="307777"/>
          </a:xfrm>
          <a:prstGeom prst="rect">
            <a:avLst/>
          </a:prstGeom>
          <a:noFill/>
        </p:spPr>
        <p:txBody>
          <a:bodyPr wrap="square">
            <a:spAutoFit/>
          </a:bodyPr>
          <a:lstStyle/>
          <a:p>
            <a:r>
              <a:rPr lang="de-DE" sz="1400" dirty="0">
                <a:latin typeface="Ebrima" panose="02000000000000000000" pitchFamily="2" charset="0"/>
                <a:ea typeface="Ebrima" panose="02000000000000000000" pitchFamily="2" charset="0"/>
                <a:cs typeface="Ebrima" panose="02000000000000000000" pitchFamily="2" charset="0"/>
              </a:rPr>
              <a:t>Distickstoffmonoxid (N2O) für einige Düngemittel</a:t>
            </a:r>
          </a:p>
        </p:txBody>
      </p:sp>
      <p:sp>
        <p:nvSpPr>
          <p:cNvPr id="14" name="Textfeld 13">
            <a:extLst>
              <a:ext uri="{FF2B5EF4-FFF2-40B4-BE49-F238E27FC236}">
                <a16:creationId xmlns:a16="http://schemas.microsoft.com/office/drawing/2014/main" id="{8FF0D75D-9C80-43E1-A420-9A7D03B14212}"/>
              </a:ext>
            </a:extLst>
          </p:cNvPr>
          <p:cNvSpPr txBox="1"/>
          <p:nvPr/>
        </p:nvSpPr>
        <p:spPr>
          <a:xfrm>
            <a:off x="487364" y="2819400"/>
            <a:ext cx="5540721" cy="307777"/>
          </a:xfrm>
          <a:prstGeom prst="rect">
            <a:avLst/>
          </a:prstGeom>
          <a:noFill/>
        </p:spPr>
        <p:txBody>
          <a:bodyPr wrap="square">
            <a:spAutoFit/>
          </a:bodyPr>
          <a:lstStyle/>
          <a:p>
            <a:r>
              <a:rPr lang="de-DE" sz="1400" b="1" dirty="0" err="1">
                <a:latin typeface="Ebrima" panose="02000000000000000000" pitchFamily="2" charset="0"/>
                <a:ea typeface="Ebrima" panose="02000000000000000000" pitchFamily="2" charset="0"/>
                <a:cs typeface="Ebrima" panose="02000000000000000000" pitchFamily="2" charset="0"/>
              </a:rPr>
              <a:t>Tip</a:t>
            </a:r>
            <a:endParaRPr lang="de-DE" sz="1400" dirty="0">
              <a:latin typeface="Ebrima" panose="02000000000000000000" pitchFamily="2" charset="0"/>
              <a:ea typeface="Ebrima" panose="02000000000000000000" pitchFamily="2" charset="0"/>
              <a:cs typeface="Ebrima" panose="02000000000000000000" pitchFamily="2" charset="0"/>
            </a:endParaRPr>
          </a:p>
        </p:txBody>
      </p:sp>
      <p:pic>
        <p:nvPicPr>
          <p:cNvPr id="16" name="Grafik 15">
            <a:extLst>
              <a:ext uri="{FF2B5EF4-FFF2-40B4-BE49-F238E27FC236}">
                <a16:creationId xmlns:a16="http://schemas.microsoft.com/office/drawing/2014/main" id="{2A238499-9A13-A8CE-8F59-AAA88BBC772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96515" y="3352800"/>
            <a:ext cx="174992" cy="188992"/>
          </a:xfrm>
          <a:prstGeom prst="rect">
            <a:avLst/>
          </a:prstGeom>
        </p:spPr>
      </p:pic>
      <p:sp>
        <p:nvSpPr>
          <p:cNvPr id="17" name="Textfeld 16">
            <a:extLst>
              <a:ext uri="{FF2B5EF4-FFF2-40B4-BE49-F238E27FC236}">
                <a16:creationId xmlns:a16="http://schemas.microsoft.com/office/drawing/2014/main" id="{81E836AE-06B6-0767-19A3-F510F2CC5B54}"/>
              </a:ext>
            </a:extLst>
          </p:cNvPr>
          <p:cNvSpPr txBox="1"/>
          <p:nvPr/>
        </p:nvSpPr>
        <p:spPr>
          <a:xfrm>
            <a:off x="479079" y="3276600"/>
            <a:ext cx="5540721" cy="738664"/>
          </a:xfrm>
          <a:prstGeom prst="rect">
            <a:avLst/>
          </a:prstGeom>
          <a:noFill/>
        </p:spPr>
        <p:txBody>
          <a:bodyPr wrap="square">
            <a:spAutoFit/>
          </a:bodyPr>
          <a:lstStyle/>
          <a:p>
            <a:r>
              <a:rPr lang="de-DE" sz="1400" dirty="0">
                <a:latin typeface="Ebrima" panose="02000000000000000000" pitchFamily="2" charset="0"/>
                <a:ea typeface="Ebrima" panose="02000000000000000000" pitchFamily="2" charset="0"/>
                <a:cs typeface="Ebrima" panose="02000000000000000000" pitchFamily="2" charset="0"/>
              </a:rPr>
              <a:t>Menge der betroffenen importierten Waren für jedes Quartal ermitteln</a:t>
            </a:r>
          </a:p>
          <a:p>
            <a:endParaRPr lang="de-DE" sz="1400" dirty="0">
              <a:latin typeface="Ebrima" panose="02000000000000000000" pitchFamily="2" charset="0"/>
              <a:ea typeface="Ebrima" panose="02000000000000000000" pitchFamily="2" charset="0"/>
              <a:cs typeface="Ebrima" panose="02000000000000000000" pitchFamily="2" charset="0"/>
            </a:endParaRPr>
          </a:p>
        </p:txBody>
      </p:sp>
      <p:pic>
        <p:nvPicPr>
          <p:cNvPr id="2" name="Grafik 1">
            <a:extLst>
              <a:ext uri="{FF2B5EF4-FFF2-40B4-BE49-F238E27FC236}">
                <a16:creationId xmlns:a16="http://schemas.microsoft.com/office/drawing/2014/main" id="{89FCEFB5-DCC8-DFA8-54E6-B65D209C606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28600" y="4015026"/>
            <a:ext cx="174992" cy="188992"/>
          </a:xfrm>
          <a:prstGeom prst="rect">
            <a:avLst/>
          </a:prstGeom>
        </p:spPr>
      </p:pic>
      <p:sp>
        <p:nvSpPr>
          <p:cNvPr id="12" name="Textfeld 11">
            <a:extLst>
              <a:ext uri="{FF2B5EF4-FFF2-40B4-BE49-F238E27FC236}">
                <a16:creationId xmlns:a16="http://schemas.microsoft.com/office/drawing/2014/main" id="{0F7B889C-6F17-C5DB-2DB1-6A52376CC3AE}"/>
              </a:ext>
            </a:extLst>
          </p:cNvPr>
          <p:cNvSpPr txBox="1"/>
          <p:nvPr/>
        </p:nvSpPr>
        <p:spPr>
          <a:xfrm>
            <a:off x="411164" y="3938826"/>
            <a:ext cx="5540721" cy="738664"/>
          </a:xfrm>
          <a:prstGeom prst="rect">
            <a:avLst/>
          </a:prstGeom>
          <a:noFill/>
        </p:spPr>
        <p:txBody>
          <a:bodyPr wrap="square">
            <a:spAutoFit/>
          </a:bodyPr>
          <a:lstStyle/>
          <a:p>
            <a:pPr lvl="0"/>
            <a:r>
              <a:rPr lang="de-DE" sz="1400" dirty="0">
                <a:latin typeface="Ebrima" panose="02000000000000000000" pitchFamily="2" charset="0"/>
                <a:ea typeface="Ebrima" panose="02000000000000000000" pitchFamily="2" charset="0"/>
                <a:cs typeface="Ebrima" panose="02000000000000000000" pitchFamily="2" charset="0"/>
              </a:rPr>
              <a:t>Emissions- und CO2-Preis-Daten der importierten Waren erfassen. Diese Daten kann und muss der Hersteller liefern.</a:t>
            </a:r>
          </a:p>
          <a:p>
            <a:endParaRPr lang="de-DE" sz="1400" dirty="0">
              <a:latin typeface="Ebrima" panose="02000000000000000000" pitchFamily="2" charset="0"/>
              <a:ea typeface="Ebrima" panose="02000000000000000000" pitchFamily="2" charset="0"/>
              <a:cs typeface="Ebrima" panose="02000000000000000000" pitchFamily="2" charset="0"/>
            </a:endParaRPr>
          </a:p>
        </p:txBody>
      </p:sp>
      <p:pic>
        <p:nvPicPr>
          <p:cNvPr id="3" name="Picture 2">
            <a:extLst>
              <a:ext uri="{FF2B5EF4-FFF2-40B4-BE49-F238E27FC236}">
                <a16:creationId xmlns:a16="http://schemas.microsoft.com/office/drawing/2014/main" id="{2FFF953C-B7CD-84A9-AC6F-673D801A5E8C}"/>
              </a:ext>
            </a:extLst>
          </p:cNvPr>
          <p:cNvPicPr>
            <a:picLocks noChangeAspect="1" noChangeArrowheads="1"/>
          </p:cNvPicPr>
          <p:nvPr/>
        </p:nvPicPr>
        <p:blipFill>
          <a:blip r:embed="rId3" cstate="print"/>
          <a:srcRect/>
          <a:stretch>
            <a:fillRect/>
          </a:stretch>
        </p:blipFill>
        <p:spPr bwMode="auto">
          <a:xfrm>
            <a:off x="420635" y="4978246"/>
            <a:ext cx="1894066" cy="1420881"/>
          </a:xfrm>
          <a:prstGeom prst="rect">
            <a:avLst/>
          </a:prstGeom>
          <a:noFill/>
          <a:ln w="9525">
            <a:noFill/>
            <a:miter lim="800000"/>
            <a:headEnd/>
            <a:tailEnd/>
          </a:ln>
        </p:spPr>
      </p:pic>
    </p:spTree>
    <p:extLst>
      <p:ext uri="{BB962C8B-B14F-4D97-AF65-F5344CB8AC3E}">
        <p14:creationId xmlns:p14="http://schemas.microsoft.com/office/powerpoint/2010/main" val="2693937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childTnLst>
                          </p:cTn>
                        </p:par>
                        <p:par>
                          <p:cTn id="11" fill="hold">
                            <p:stCondLst>
                              <p:cond delay="500"/>
                            </p:stCondLst>
                            <p:childTnLst>
                              <p:par>
                                <p:cTn id="12" presetID="6" presetClass="entr" presetSubtype="32"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out)">
                                      <p:cBhvr>
                                        <p:cTn id="14" dur="500"/>
                                        <p:tgtEl>
                                          <p:spTgt spid="5"/>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randombar(horizontal)">
                                      <p:cBhvr>
                                        <p:cTn id="17" dur="500"/>
                                        <p:tgtEl>
                                          <p:spTgt spid="22"/>
                                        </p:tgtEl>
                                      </p:cBhvr>
                                    </p:animEffect>
                                  </p:childTnLst>
                                </p:cTn>
                              </p:par>
                            </p:childTnLst>
                          </p:cTn>
                        </p:par>
                        <p:par>
                          <p:cTn id="18" fill="hold">
                            <p:stCondLst>
                              <p:cond delay="1000"/>
                            </p:stCondLst>
                            <p:childTnLst>
                              <p:par>
                                <p:cTn id="19" presetID="6" presetClass="entr" presetSubtype="3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ircle(out)">
                                      <p:cBhvr>
                                        <p:cTn id="21" dur="500"/>
                                        <p:tgtEl>
                                          <p:spTgt spid="4"/>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randombar(horizontal)">
                                      <p:cBhvr>
                                        <p:cTn id="24" dur="500"/>
                                        <p:tgtEl>
                                          <p:spTgt spid="6"/>
                                        </p:tgtEl>
                                      </p:cBhvr>
                                    </p:animEffect>
                                  </p:childTnLst>
                                </p:cTn>
                              </p:par>
                            </p:childTnLst>
                          </p:cTn>
                        </p:par>
                        <p:par>
                          <p:cTn id="25" fill="hold">
                            <p:stCondLst>
                              <p:cond delay="1500"/>
                            </p:stCondLst>
                            <p:childTnLst>
                              <p:par>
                                <p:cTn id="26" presetID="6" presetClass="entr" presetSubtype="32"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circle(out)">
                                      <p:cBhvr>
                                        <p:cTn id="28" dur="500"/>
                                        <p:tgtEl>
                                          <p:spTgt spid="7"/>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randombar(horizontal)">
                                      <p:cBhvr>
                                        <p:cTn id="31" dur="500"/>
                                        <p:tgtEl>
                                          <p:spTgt spid="8"/>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randombar(horizontal)">
                                      <p:cBhvr>
                                        <p:cTn id="34" dur="500"/>
                                        <p:tgtEl>
                                          <p:spTgt spid="14"/>
                                        </p:tgtEl>
                                      </p:cBhvr>
                                    </p:animEffect>
                                  </p:childTnLst>
                                </p:cTn>
                              </p:par>
                            </p:childTnLst>
                          </p:cTn>
                        </p:par>
                        <p:par>
                          <p:cTn id="35" fill="hold">
                            <p:stCondLst>
                              <p:cond delay="2000"/>
                            </p:stCondLst>
                            <p:childTnLst>
                              <p:par>
                                <p:cTn id="36" presetID="6" presetClass="entr" presetSubtype="32" fill="hold" nodeType="after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circle(out)">
                                      <p:cBhvr>
                                        <p:cTn id="38" dur="500"/>
                                        <p:tgtEl>
                                          <p:spTgt spid="16"/>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randombar(horizontal)">
                                      <p:cBhvr>
                                        <p:cTn id="41" dur="500"/>
                                        <p:tgtEl>
                                          <p:spTgt spid="17"/>
                                        </p:tgtEl>
                                      </p:cBhvr>
                                    </p:animEffect>
                                  </p:childTnLst>
                                </p:cTn>
                              </p:par>
                            </p:childTnLst>
                          </p:cTn>
                        </p:par>
                        <p:par>
                          <p:cTn id="42" fill="hold">
                            <p:stCondLst>
                              <p:cond delay="2500"/>
                            </p:stCondLst>
                            <p:childTnLst>
                              <p:par>
                                <p:cTn id="43" presetID="6" presetClass="entr" presetSubtype="32" fill="hold" nodeType="after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circle(out)">
                                      <p:cBhvr>
                                        <p:cTn id="45" dur="500"/>
                                        <p:tgtEl>
                                          <p:spTgt spid="2"/>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randombar(horizontal)">
                                      <p:cBhvr>
                                        <p:cTn id="48" dur="500"/>
                                        <p:tgtEl>
                                          <p:spTgt spid="12"/>
                                        </p:tgtEl>
                                      </p:cBhvr>
                                    </p:animEffect>
                                  </p:childTnLst>
                                </p:cTn>
                              </p:par>
                            </p:childTnLst>
                          </p:cTn>
                        </p:par>
                        <p:par>
                          <p:cTn id="49" fill="hold">
                            <p:stCondLst>
                              <p:cond delay="3000"/>
                            </p:stCondLst>
                            <p:childTnLst>
                              <p:par>
                                <p:cTn id="50" presetID="6" presetClass="entr" presetSubtype="32" fill="hold" nodeType="after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circle(out)">
                                      <p:cBhvr>
                                        <p:cTn id="5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22" grpId="0"/>
      <p:bldP spid="6" grpId="0"/>
      <p:bldP spid="8" grpId="0"/>
      <p:bldP spid="14" grpId="0"/>
      <p:bldP spid="1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638E0E-4FC5-6F65-0161-D67790D54ED2}"/>
            </a:ext>
          </a:extLst>
        </p:cNvPr>
        <p:cNvGrpSpPr/>
        <p:nvPr/>
      </p:nvGrpSpPr>
      <p:grpSpPr>
        <a:xfrm>
          <a:off x="0" y="0"/>
          <a:ext cx="0" cy="0"/>
          <a:chOff x="0" y="0"/>
          <a:chExt cx="0" cy="0"/>
        </a:xfrm>
      </p:grpSpPr>
      <p:sp>
        <p:nvSpPr>
          <p:cNvPr id="9" name="Text Box 3">
            <a:extLst>
              <a:ext uri="{FF2B5EF4-FFF2-40B4-BE49-F238E27FC236}">
                <a16:creationId xmlns:a16="http://schemas.microsoft.com/office/drawing/2014/main" id="{20D56CC1-7FBF-3827-7EE4-5A5E85249205}"/>
              </a:ext>
            </a:extLst>
          </p:cNvPr>
          <p:cNvSpPr txBox="1">
            <a:spLocks noChangeArrowheads="1"/>
          </p:cNvSpPr>
          <p:nvPr/>
        </p:nvSpPr>
        <p:spPr bwMode="auto">
          <a:xfrm>
            <a:off x="0" y="-76200"/>
            <a:ext cx="5105400" cy="566738"/>
          </a:xfrm>
          <a:prstGeom prst="rect">
            <a:avLst/>
          </a:prstGeom>
          <a:noFill/>
          <a:ln w="9525">
            <a:noFill/>
            <a:miter lim="800000"/>
            <a:headEnd/>
            <a:tailEnd/>
          </a:ln>
          <a:effectLst/>
        </p:spPr>
        <p:txBody>
          <a:bodyPr anchor="ctr">
            <a:noAutofit/>
          </a:bodyPr>
          <a:lstStyle/>
          <a:p>
            <a:r>
              <a:rPr lang="de-DE" b="1" dirty="0">
                <a:solidFill>
                  <a:schemeClr val="bg1"/>
                </a:solidFill>
                <a:latin typeface="Franklin Gothic Book" panose="020B0503020102020204" pitchFamily="34" charset="0"/>
              </a:rPr>
              <a:t>Informationen vom Betreiber der Anlage</a:t>
            </a:r>
          </a:p>
        </p:txBody>
      </p:sp>
      <p:sp>
        <p:nvSpPr>
          <p:cNvPr id="13" name="Textfeld 12">
            <a:extLst>
              <a:ext uri="{FF2B5EF4-FFF2-40B4-BE49-F238E27FC236}">
                <a16:creationId xmlns:a16="http://schemas.microsoft.com/office/drawing/2014/main" id="{1BCF631F-FCEA-D30D-8BAD-E6FC6C51A6C3}"/>
              </a:ext>
            </a:extLst>
          </p:cNvPr>
          <p:cNvSpPr txBox="1"/>
          <p:nvPr/>
        </p:nvSpPr>
        <p:spPr>
          <a:xfrm>
            <a:off x="457200" y="685800"/>
            <a:ext cx="6477000" cy="954107"/>
          </a:xfrm>
          <a:prstGeom prst="rect">
            <a:avLst/>
          </a:prstGeom>
          <a:noFill/>
        </p:spPr>
        <p:txBody>
          <a:bodyPr wrap="square">
            <a:spAutoFit/>
          </a:bodyPr>
          <a:lstStyle/>
          <a:p>
            <a:r>
              <a:rPr lang="de-DE" sz="1400" b="1" dirty="0">
                <a:latin typeface="Ebrima" panose="02000000000000000000" pitchFamily="2" charset="0"/>
                <a:ea typeface="Ebrima" panose="02000000000000000000" pitchFamily="2" charset="0"/>
                <a:cs typeface="Ebrima" panose="02000000000000000000" pitchFamily="2" charset="0"/>
              </a:rPr>
              <a:t>Zu erfassende Welche Informationen müssen Sie vom Betreiber der Anlage, in der die von Ihnen eingeführten Waren hergestellt werden, anfordern, um eine Meldung machen zu können?</a:t>
            </a:r>
            <a:endParaRPr lang="de-DE" sz="1400" dirty="0">
              <a:latin typeface="Ebrima" panose="02000000000000000000" pitchFamily="2" charset="0"/>
              <a:ea typeface="Ebrima" panose="02000000000000000000" pitchFamily="2" charset="0"/>
              <a:cs typeface="Ebrima" panose="02000000000000000000" pitchFamily="2" charset="0"/>
            </a:endParaRPr>
          </a:p>
          <a:p>
            <a:endParaRPr lang="de-DE" sz="1400" dirty="0">
              <a:latin typeface="Ebrima" panose="02000000000000000000" pitchFamily="2" charset="0"/>
              <a:ea typeface="Ebrima" panose="02000000000000000000" pitchFamily="2" charset="0"/>
              <a:cs typeface="Ebrima" panose="02000000000000000000" pitchFamily="2" charset="0"/>
            </a:endParaRPr>
          </a:p>
        </p:txBody>
      </p:sp>
      <p:pic>
        <p:nvPicPr>
          <p:cNvPr id="5" name="Grafik 4">
            <a:extLst>
              <a:ext uri="{FF2B5EF4-FFF2-40B4-BE49-F238E27FC236}">
                <a16:creationId xmlns:a16="http://schemas.microsoft.com/office/drawing/2014/main" id="{29E5033E-0651-1309-5D0B-A235C022F44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96514" y="1600200"/>
            <a:ext cx="174992" cy="188992"/>
          </a:xfrm>
          <a:prstGeom prst="rect">
            <a:avLst/>
          </a:prstGeom>
        </p:spPr>
      </p:pic>
      <p:sp>
        <p:nvSpPr>
          <p:cNvPr id="22" name="Textfeld 21">
            <a:extLst>
              <a:ext uri="{FF2B5EF4-FFF2-40B4-BE49-F238E27FC236}">
                <a16:creationId xmlns:a16="http://schemas.microsoft.com/office/drawing/2014/main" id="{895CDA12-4785-B93A-077B-82BE851424F9}"/>
              </a:ext>
            </a:extLst>
          </p:cNvPr>
          <p:cNvSpPr txBox="1"/>
          <p:nvPr/>
        </p:nvSpPr>
        <p:spPr>
          <a:xfrm>
            <a:off x="479078" y="1524000"/>
            <a:ext cx="5540721" cy="1384995"/>
          </a:xfrm>
          <a:prstGeom prst="rect">
            <a:avLst/>
          </a:prstGeom>
          <a:noFill/>
        </p:spPr>
        <p:txBody>
          <a:bodyPr wrap="square">
            <a:spAutoFit/>
          </a:bodyPr>
          <a:lstStyle/>
          <a:p>
            <a:r>
              <a:rPr lang="de-DE" sz="1400" b="1" dirty="0">
                <a:latin typeface="Ebrima" panose="02000000000000000000" pitchFamily="2" charset="0"/>
                <a:ea typeface="Ebrima" panose="02000000000000000000" pitchFamily="2" charset="0"/>
                <a:cs typeface="Ebrima" panose="02000000000000000000" pitchFamily="2" charset="0"/>
              </a:rPr>
              <a:t>Schritt 1: Definieren Sie die eingeführten CBAM-Waren und vergewissern Sie sich, dass Sie wissen, wie diese den einzelnen "aggregierten Warenkategorien" zuzuordnen sind</a:t>
            </a:r>
            <a:r>
              <a:rPr lang="de-DE" sz="1400" dirty="0">
                <a:latin typeface="Ebrima" panose="02000000000000000000" pitchFamily="2" charset="0"/>
                <a:ea typeface="Ebrima" panose="02000000000000000000" pitchFamily="2" charset="0"/>
                <a:cs typeface="Ebrima" panose="02000000000000000000" pitchFamily="2" charset="0"/>
              </a:rPr>
              <a:t> (d. h. eine Zusammenfassung von CBAM-Waren mit unterschiedlichen KN-Codes, die jedoch für gemeinsame Überwachungsregeln geeignet sind).</a:t>
            </a:r>
          </a:p>
        </p:txBody>
      </p:sp>
      <p:pic>
        <p:nvPicPr>
          <p:cNvPr id="4" name="Grafik 3">
            <a:extLst>
              <a:ext uri="{FF2B5EF4-FFF2-40B4-BE49-F238E27FC236}">
                <a16:creationId xmlns:a16="http://schemas.microsoft.com/office/drawing/2014/main" id="{5348FC19-5C61-B8C8-91CD-4A19556A028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04800" y="3077290"/>
            <a:ext cx="174992" cy="188992"/>
          </a:xfrm>
          <a:prstGeom prst="rect">
            <a:avLst/>
          </a:prstGeom>
        </p:spPr>
      </p:pic>
      <p:sp>
        <p:nvSpPr>
          <p:cNvPr id="6" name="Textfeld 5">
            <a:extLst>
              <a:ext uri="{FF2B5EF4-FFF2-40B4-BE49-F238E27FC236}">
                <a16:creationId xmlns:a16="http://schemas.microsoft.com/office/drawing/2014/main" id="{5E635EB0-D26E-8086-4E6E-DE80ACCFD27C}"/>
              </a:ext>
            </a:extLst>
          </p:cNvPr>
          <p:cNvSpPr txBox="1"/>
          <p:nvPr/>
        </p:nvSpPr>
        <p:spPr>
          <a:xfrm>
            <a:off x="487364" y="3001090"/>
            <a:ext cx="5540721" cy="523220"/>
          </a:xfrm>
          <a:prstGeom prst="rect">
            <a:avLst/>
          </a:prstGeom>
          <a:noFill/>
        </p:spPr>
        <p:txBody>
          <a:bodyPr wrap="square">
            <a:spAutoFit/>
          </a:bodyPr>
          <a:lstStyle/>
          <a:p>
            <a:r>
              <a:rPr lang="de-DE" sz="1400" b="1" dirty="0">
                <a:latin typeface="Ebrima" panose="02000000000000000000" pitchFamily="2" charset="0"/>
                <a:ea typeface="Ebrima" panose="02000000000000000000" pitchFamily="2" charset="0"/>
                <a:cs typeface="Ebrima" panose="02000000000000000000" pitchFamily="2" charset="0"/>
              </a:rPr>
              <a:t>Schritt 2: Bestimmen Sie alle Parameter, die Sie vom Betreiber anfordern und über die Sie berichten müssen:</a:t>
            </a:r>
            <a:endParaRPr lang="de-DE" sz="1400" dirty="0">
              <a:latin typeface="Ebrima" panose="02000000000000000000" pitchFamily="2" charset="0"/>
              <a:ea typeface="Ebrima" panose="02000000000000000000" pitchFamily="2" charset="0"/>
              <a:cs typeface="Ebrima" panose="02000000000000000000" pitchFamily="2" charset="0"/>
            </a:endParaRPr>
          </a:p>
        </p:txBody>
      </p:sp>
      <p:sp>
        <p:nvSpPr>
          <p:cNvPr id="14" name="Textfeld 13">
            <a:extLst>
              <a:ext uri="{FF2B5EF4-FFF2-40B4-BE49-F238E27FC236}">
                <a16:creationId xmlns:a16="http://schemas.microsoft.com/office/drawing/2014/main" id="{8EB399AE-430C-A4BD-2DAE-E1A23FFEFD91}"/>
              </a:ext>
            </a:extLst>
          </p:cNvPr>
          <p:cNvSpPr txBox="1"/>
          <p:nvPr/>
        </p:nvSpPr>
        <p:spPr>
          <a:xfrm>
            <a:off x="487364" y="3657600"/>
            <a:ext cx="5540721" cy="523220"/>
          </a:xfrm>
          <a:prstGeom prst="rect">
            <a:avLst/>
          </a:prstGeom>
          <a:noFill/>
        </p:spPr>
        <p:txBody>
          <a:bodyPr wrap="square">
            <a:spAutoFit/>
          </a:bodyPr>
          <a:lstStyle/>
          <a:p>
            <a:r>
              <a:rPr lang="de-DE" sz="1400" b="1" dirty="0">
                <a:latin typeface="Ebrima" panose="02000000000000000000" pitchFamily="2" charset="0"/>
                <a:ea typeface="Ebrima" panose="02000000000000000000" pitchFamily="2" charset="0"/>
                <a:cs typeface="Ebrima" panose="02000000000000000000" pitchFamily="2" charset="0"/>
              </a:rPr>
              <a:t>Direkte Emissionen der Anlage</a:t>
            </a:r>
            <a:r>
              <a:rPr lang="de-DE" sz="1400" dirty="0">
                <a:latin typeface="Ebrima" panose="02000000000000000000" pitchFamily="2" charset="0"/>
                <a:ea typeface="Ebrima" panose="02000000000000000000" pitchFamily="2" charset="0"/>
                <a:cs typeface="Ebrima" panose="02000000000000000000" pitchFamily="2" charset="0"/>
              </a:rPr>
              <a:t>: Der Betreiber hat zwei Möglichkeiten:</a:t>
            </a:r>
          </a:p>
        </p:txBody>
      </p:sp>
      <p:pic>
        <p:nvPicPr>
          <p:cNvPr id="16" name="Grafik 15">
            <a:extLst>
              <a:ext uri="{FF2B5EF4-FFF2-40B4-BE49-F238E27FC236}">
                <a16:creationId xmlns:a16="http://schemas.microsoft.com/office/drawing/2014/main" id="{174BD8C1-6941-C678-45BB-14A953B921E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96515" y="4383008"/>
            <a:ext cx="174992" cy="188992"/>
          </a:xfrm>
          <a:prstGeom prst="rect">
            <a:avLst/>
          </a:prstGeom>
        </p:spPr>
      </p:pic>
      <p:sp>
        <p:nvSpPr>
          <p:cNvPr id="17" name="Textfeld 16">
            <a:extLst>
              <a:ext uri="{FF2B5EF4-FFF2-40B4-BE49-F238E27FC236}">
                <a16:creationId xmlns:a16="http://schemas.microsoft.com/office/drawing/2014/main" id="{B76E4EFB-A8A3-CBD6-1B04-4A5E346044C3}"/>
              </a:ext>
            </a:extLst>
          </p:cNvPr>
          <p:cNvSpPr txBox="1"/>
          <p:nvPr/>
        </p:nvSpPr>
        <p:spPr>
          <a:xfrm>
            <a:off x="479079" y="4343400"/>
            <a:ext cx="5540721" cy="1384995"/>
          </a:xfrm>
          <a:prstGeom prst="rect">
            <a:avLst/>
          </a:prstGeom>
          <a:noFill/>
        </p:spPr>
        <p:txBody>
          <a:bodyPr wrap="square">
            <a:spAutoFit/>
          </a:bodyPr>
          <a:lstStyle/>
          <a:p>
            <a:pPr lvl="0"/>
            <a:r>
              <a:rPr lang="de-DE" sz="1400" dirty="0">
                <a:latin typeface="Ebrima" panose="02000000000000000000" pitchFamily="2" charset="0"/>
                <a:ea typeface="Ebrima" panose="02000000000000000000" pitchFamily="2" charset="0"/>
                <a:cs typeface="Ebrima" panose="02000000000000000000" pitchFamily="2" charset="0"/>
              </a:rPr>
              <a:t>Der "berechnungsbasierte" Ansatz, bei dem die Mengen aller verbrauchten Brennstoffe und relevanten Materialien sowie die entsprechenden "Berechnungsfaktoren" (insbesondere der so genannte "Emissionsfaktor" auf der Grundlage des Kohlenstoffgehalts des Brennstoffs oder Materials) verwendet werden;</a:t>
            </a:r>
          </a:p>
        </p:txBody>
      </p:sp>
      <p:pic>
        <p:nvPicPr>
          <p:cNvPr id="2" name="Grafik 1">
            <a:extLst>
              <a:ext uri="{FF2B5EF4-FFF2-40B4-BE49-F238E27FC236}">
                <a16:creationId xmlns:a16="http://schemas.microsoft.com/office/drawing/2014/main" id="{272C984F-5968-E7DF-2004-7D6D1D3C406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96515" y="5843826"/>
            <a:ext cx="174992" cy="188992"/>
          </a:xfrm>
          <a:prstGeom prst="rect">
            <a:avLst/>
          </a:prstGeom>
        </p:spPr>
      </p:pic>
      <p:sp>
        <p:nvSpPr>
          <p:cNvPr id="12" name="Textfeld 11">
            <a:extLst>
              <a:ext uri="{FF2B5EF4-FFF2-40B4-BE49-F238E27FC236}">
                <a16:creationId xmlns:a16="http://schemas.microsoft.com/office/drawing/2014/main" id="{0FC97EF4-9E27-9791-7CA6-B301ED7A7B0A}"/>
              </a:ext>
            </a:extLst>
          </p:cNvPr>
          <p:cNvSpPr txBox="1"/>
          <p:nvPr/>
        </p:nvSpPr>
        <p:spPr>
          <a:xfrm>
            <a:off x="479079" y="5767626"/>
            <a:ext cx="5540721" cy="738664"/>
          </a:xfrm>
          <a:prstGeom prst="rect">
            <a:avLst/>
          </a:prstGeom>
          <a:noFill/>
        </p:spPr>
        <p:txBody>
          <a:bodyPr wrap="square">
            <a:spAutoFit/>
          </a:bodyPr>
          <a:lstStyle/>
          <a:p>
            <a:pPr lvl="0"/>
            <a:r>
              <a:rPr lang="de-DE" sz="1400" dirty="0">
                <a:latin typeface="Ebrima" panose="02000000000000000000" pitchFamily="2" charset="0"/>
                <a:ea typeface="Ebrima" panose="02000000000000000000" pitchFamily="2" charset="0"/>
                <a:cs typeface="Ebrima" panose="02000000000000000000" pitchFamily="2" charset="0"/>
              </a:rPr>
              <a:t>Der "messtechnische" Ansatz, bei dem für jede "Emissionsquelle" (Schornstein) die Konzentration der Treibhausgase sowie der Durchfluss des Rauchgases gemessen wird.</a:t>
            </a:r>
          </a:p>
        </p:txBody>
      </p:sp>
    </p:spTree>
    <p:extLst>
      <p:ext uri="{BB962C8B-B14F-4D97-AF65-F5344CB8AC3E}">
        <p14:creationId xmlns:p14="http://schemas.microsoft.com/office/powerpoint/2010/main" val="34182323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childTnLst>
                          </p:cTn>
                        </p:par>
                        <p:par>
                          <p:cTn id="11" fill="hold">
                            <p:stCondLst>
                              <p:cond delay="500"/>
                            </p:stCondLst>
                            <p:childTnLst>
                              <p:par>
                                <p:cTn id="12" presetID="6" presetClass="entr" presetSubtype="32"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out)">
                                      <p:cBhvr>
                                        <p:cTn id="14" dur="500"/>
                                        <p:tgtEl>
                                          <p:spTgt spid="5"/>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randombar(horizontal)">
                                      <p:cBhvr>
                                        <p:cTn id="17" dur="500"/>
                                        <p:tgtEl>
                                          <p:spTgt spid="22"/>
                                        </p:tgtEl>
                                      </p:cBhvr>
                                    </p:animEffect>
                                  </p:childTnLst>
                                </p:cTn>
                              </p:par>
                            </p:childTnLst>
                          </p:cTn>
                        </p:par>
                        <p:par>
                          <p:cTn id="18" fill="hold">
                            <p:stCondLst>
                              <p:cond delay="1000"/>
                            </p:stCondLst>
                            <p:childTnLst>
                              <p:par>
                                <p:cTn id="19" presetID="6" presetClass="entr" presetSubtype="3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ircle(out)">
                                      <p:cBhvr>
                                        <p:cTn id="21" dur="500"/>
                                        <p:tgtEl>
                                          <p:spTgt spid="4"/>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randombar(horizontal)">
                                      <p:cBhvr>
                                        <p:cTn id="24" dur="500"/>
                                        <p:tgtEl>
                                          <p:spTgt spid="6"/>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randombar(horizontal)">
                                      <p:cBhvr>
                                        <p:cTn id="27" dur="500"/>
                                        <p:tgtEl>
                                          <p:spTgt spid="14"/>
                                        </p:tgtEl>
                                      </p:cBhvr>
                                    </p:animEffect>
                                  </p:childTnLst>
                                </p:cTn>
                              </p:par>
                            </p:childTnLst>
                          </p:cTn>
                        </p:par>
                        <p:par>
                          <p:cTn id="28" fill="hold">
                            <p:stCondLst>
                              <p:cond delay="1500"/>
                            </p:stCondLst>
                            <p:childTnLst>
                              <p:par>
                                <p:cTn id="29" presetID="6" presetClass="entr" presetSubtype="32"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circle(out)">
                                      <p:cBhvr>
                                        <p:cTn id="31" dur="500"/>
                                        <p:tgtEl>
                                          <p:spTgt spid="16"/>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randombar(horizontal)">
                                      <p:cBhvr>
                                        <p:cTn id="34" dur="500"/>
                                        <p:tgtEl>
                                          <p:spTgt spid="17"/>
                                        </p:tgtEl>
                                      </p:cBhvr>
                                    </p:animEffect>
                                  </p:childTnLst>
                                </p:cTn>
                              </p:par>
                            </p:childTnLst>
                          </p:cTn>
                        </p:par>
                        <p:par>
                          <p:cTn id="35" fill="hold">
                            <p:stCondLst>
                              <p:cond delay="2000"/>
                            </p:stCondLst>
                            <p:childTnLst>
                              <p:par>
                                <p:cTn id="36" presetID="6" presetClass="entr" presetSubtype="32" fill="hold"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circle(out)">
                                      <p:cBhvr>
                                        <p:cTn id="38" dur="500"/>
                                        <p:tgtEl>
                                          <p:spTgt spid="2"/>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randombar(horizontal)">
                                      <p:cBhvr>
                                        <p:cTn id="4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22" grpId="0"/>
      <p:bldP spid="6" grpId="0"/>
      <p:bldP spid="14" grpId="0"/>
      <p:bldP spid="17"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6872FF-9558-02A1-4FC8-4AA566A4E198}"/>
            </a:ext>
          </a:extLst>
        </p:cNvPr>
        <p:cNvGrpSpPr/>
        <p:nvPr/>
      </p:nvGrpSpPr>
      <p:grpSpPr>
        <a:xfrm>
          <a:off x="0" y="0"/>
          <a:ext cx="0" cy="0"/>
          <a:chOff x="0" y="0"/>
          <a:chExt cx="0" cy="0"/>
        </a:xfrm>
      </p:grpSpPr>
      <p:sp>
        <p:nvSpPr>
          <p:cNvPr id="9" name="Text Box 3">
            <a:extLst>
              <a:ext uri="{FF2B5EF4-FFF2-40B4-BE49-F238E27FC236}">
                <a16:creationId xmlns:a16="http://schemas.microsoft.com/office/drawing/2014/main" id="{14393078-CD35-6A8E-7C60-7ACF86F2F07E}"/>
              </a:ext>
            </a:extLst>
          </p:cNvPr>
          <p:cNvSpPr txBox="1">
            <a:spLocks noChangeArrowheads="1"/>
          </p:cNvSpPr>
          <p:nvPr/>
        </p:nvSpPr>
        <p:spPr bwMode="auto">
          <a:xfrm>
            <a:off x="0" y="-76200"/>
            <a:ext cx="5105400" cy="566738"/>
          </a:xfrm>
          <a:prstGeom prst="rect">
            <a:avLst/>
          </a:prstGeom>
          <a:noFill/>
          <a:ln w="9525">
            <a:noFill/>
            <a:miter lim="800000"/>
            <a:headEnd/>
            <a:tailEnd/>
          </a:ln>
          <a:effectLst/>
        </p:spPr>
        <p:txBody>
          <a:bodyPr anchor="ctr">
            <a:noAutofit/>
          </a:bodyPr>
          <a:lstStyle/>
          <a:p>
            <a:r>
              <a:rPr lang="de-DE" b="1" dirty="0">
                <a:solidFill>
                  <a:schemeClr val="bg1"/>
                </a:solidFill>
                <a:latin typeface="Franklin Gothic Book" panose="020B0503020102020204" pitchFamily="34" charset="0"/>
              </a:rPr>
              <a:t>Informationen vom Betreiber der Anlage</a:t>
            </a:r>
          </a:p>
        </p:txBody>
      </p:sp>
      <p:pic>
        <p:nvPicPr>
          <p:cNvPr id="5" name="Grafik 4">
            <a:extLst>
              <a:ext uri="{FF2B5EF4-FFF2-40B4-BE49-F238E27FC236}">
                <a16:creationId xmlns:a16="http://schemas.microsoft.com/office/drawing/2014/main" id="{94C2F631-B1B7-8D6A-820B-241F7A47C2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96514" y="1117064"/>
            <a:ext cx="174992" cy="188992"/>
          </a:xfrm>
          <a:prstGeom prst="rect">
            <a:avLst/>
          </a:prstGeom>
        </p:spPr>
      </p:pic>
      <p:sp>
        <p:nvSpPr>
          <p:cNvPr id="22" name="Textfeld 21">
            <a:extLst>
              <a:ext uri="{FF2B5EF4-FFF2-40B4-BE49-F238E27FC236}">
                <a16:creationId xmlns:a16="http://schemas.microsoft.com/office/drawing/2014/main" id="{8E01B089-D9BB-655D-C65B-FBB985B1C418}"/>
              </a:ext>
            </a:extLst>
          </p:cNvPr>
          <p:cNvSpPr txBox="1"/>
          <p:nvPr/>
        </p:nvSpPr>
        <p:spPr>
          <a:xfrm>
            <a:off x="457200" y="1066800"/>
            <a:ext cx="7848600" cy="2677656"/>
          </a:xfrm>
          <a:prstGeom prst="rect">
            <a:avLst/>
          </a:prstGeom>
          <a:noFill/>
        </p:spPr>
        <p:txBody>
          <a:bodyPr wrap="square">
            <a:spAutoFit/>
          </a:bodyPr>
          <a:lstStyle/>
          <a:p>
            <a:r>
              <a:rPr lang="de-DE" sz="1400" dirty="0">
                <a:latin typeface="Ebrima" panose="02000000000000000000" pitchFamily="2" charset="0"/>
                <a:ea typeface="Ebrima" panose="02000000000000000000" pitchFamily="2" charset="0"/>
                <a:cs typeface="Ebrima" panose="02000000000000000000" pitchFamily="2" charset="0"/>
              </a:rPr>
              <a:t>Beachten Sie jedoch, dass der Betreiber während des Einführungszeitraums bis zum 31. Juli 2024 andere Methoden anwenden kann, die in seinem Zuständigkeitsbereich für die Emissionsüberwachung zulässig sind, wenn sie zu einer ähnlichen Emissionserfassung und Genauigkeit führen. Zu diesen anderen Methoden können die von der Europäischen Kommission für den Übergangszeitraum zur Verfügung gestellten und veröffentlichten Standardwerte oder andere Standardwerte gehören. Sie können jedoch unter der Bedingung verwendet werden, dass der meldende Deklarant in den CBAM-Berichten die zur Ermittlung dieser Werte angewandte Methodik angibt und darauf verweist. Für PFC-Emissionen (Perfluorierte Kohlenwasserstoffe) aus der Primäraluminiumproduktion ist eine spezielle Methodik auf der Grundlage von Überspannungsmessungen anzuwenden. Für N2O-Emissionen aus der Salpetersäureproduktion ist die auf Messungen basierende Methode obligatorisch. In allen anderen Fällen kann der Betreiber wählen, welche Methode am besten für die Situation seiner Anlage geeignet ist.</a:t>
            </a:r>
          </a:p>
        </p:txBody>
      </p:sp>
      <p:pic>
        <p:nvPicPr>
          <p:cNvPr id="2" name="Picture 1">
            <a:extLst>
              <a:ext uri="{FF2B5EF4-FFF2-40B4-BE49-F238E27FC236}">
                <a16:creationId xmlns:a16="http://schemas.microsoft.com/office/drawing/2014/main" id="{5A33281B-EC18-547D-6618-34AD9D832080}"/>
              </a:ext>
            </a:extLst>
          </p:cNvPr>
          <p:cNvPicPr>
            <a:picLocks noChangeAspect="1" noChangeArrowheads="1"/>
          </p:cNvPicPr>
          <p:nvPr/>
        </p:nvPicPr>
        <p:blipFill>
          <a:blip r:embed="rId3" cstate="print">
            <a:clrChange>
              <a:clrFrom>
                <a:srgbClr val="FFFFFF"/>
              </a:clrFrom>
              <a:clrTo>
                <a:srgbClr val="FFFFFF">
                  <a:alpha val="0"/>
                </a:srgbClr>
              </a:clrTo>
            </a:clrChange>
            <a:duotone>
              <a:schemeClr val="accent6">
                <a:shade val="45000"/>
                <a:satMod val="135000"/>
              </a:schemeClr>
              <a:prstClr val="white"/>
            </a:duotone>
          </a:blip>
          <a:srcRect/>
          <a:stretch>
            <a:fillRect/>
          </a:stretch>
        </p:blipFill>
        <p:spPr bwMode="auto">
          <a:xfrm>
            <a:off x="2552700" y="3581400"/>
            <a:ext cx="2972986" cy="2972986"/>
          </a:xfrm>
          <a:prstGeom prst="rect">
            <a:avLst/>
          </a:prstGeom>
          <a:noFill/>
          <a:ln w="9525">
            <a:noFill/>
            <a:miter lim="800000"/>
            <a:headEnd/>
            <a:tailEnd/>
          </a:ln>
        </p:spPr>
      </p:pic>
    </p:spTree>
    <p:extLst>
      <p:ext uri="{BB962C8B-B14F-4D97-AF65-F5344CB8AC3E}">
        <p14:creationId xmlns:p14="http://schemas.microsoft.com/office/powerpoint/2010/main" val="26983576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500"/>
                            </p:stCondLst>
                            <p:childTnLst>
                              <p:par>
                                <p:cTn id="9" presetID="6" presetClass="entr" presetSubtype="3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out)">
                                      <p:cBhvr>
                                        <p:cTn id="11" dur="500"/>
                                        <p:tgtEl>
                                          <p:spTgt spid="5"/>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randombar(horizontal)">
                                      <p:cBhvr>
                                        <p:cTn id="14" dur="500"/>
                                        <p:tgtEl>
                                          <p:spTgt spid="22"/>
                                        </p:tgtEl>
                                      </p:cBhvr>
                                    </p:animEffect>
                                  </p:childTnLst>
                                </p:cTn>
                              </p:par>
                            </p:childTnLst>
                          </p:cTn>
                        </p:par>
                        <p:par>
                          <p:cTn id="15" fill="hold">
                            <p:stCondLst>
                              <p:cond delay="1000"/>
                            </p:stCondLst>
                            <p:childTnLst>
                              <p:par>
                                <p:cTn id="16" presetID="2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C0C599-F2F8-CE02-C65C-7C2F8770AA00}"/>
            </a:ext>
          </a:extLst>
        </p:cNvPr>
        <p:cNvGrpSpPr/>
        <p:nvPr/>
      </p:nvGrpSpPr>
      <p:grpSpPr>
        <a:xfrm>
          <a:off x="0" y="0"/>
          <a:ext cx="0" cy="0"/>
          <a:chOff x="0" y="0"/>
          <a:chExt cx="0" cy="0"/>
        </a:xfrm>
      </p:grpSpPr>
      <p:sp>
        <p:nvSpPr>
          <p:cNvPr id="9" name="Text Box 3">
            <a:extLst>
              <a:ext uri="{FF2B5EF4-FFF2-40B4-BE49-F238E27FC236}">
                <a16:creationId xmlns:a16="http://schemas.microsoft.com/office/drawing/2014/main" id="{7E8DF4FC-4EAA-D59A-EEF8-4044E7068B5D}"/>
              </a:ext>
            </a:extLst>
          </p:cNvPr>
          <p:cNvSpPr txBox="1">
            <a:spLocks noChangeArrowheads="1"/>
          </p:cNvSpPr>
          <p:nvPr/>
        </p:nvSpPr>
        <p:spPr bwMode="auto">
          <a:xfrm>
            <a:off x="0" y="-76200"/>
            <a:ext cx="5105400" cy="566738"/>
          </a:xfrm>
          <a:prstGeom prst="rect">
            <a:avLst/>
          </a:prstGeom>
          <a:noFill/>
          <a:ln w="9525">
            <a:noFill/>
            <a:miter lim="800000"/>
            <a:headEnd/>
            <a:tailEnd/>
          </a:ln>
          <a:effectLst/>
        </p:spPr>
        <p:txBody>
          <a:bodyPr anchor="ctr">
            <a:noAutofit/>
          </a:bodyPr>
          <a:lstStyle/>
          <a:p>
            <a:r>
              <a:rPr lang="de-DE" b="1" dirty="0">
                <a:solidFill>
                  <a:schemeClr val="bg1"/>
                </a:solidFill>
                <a:latin typeface="Franklin Gothic Book" panose="020B0503020102020204" pitchFamily="34" charset="0"/>
              </a:rPr>
              <a:t>Informationen vom Betreiber der Anlage</a:t>
            </a:r>
          </a:p>
        </p:txBody>
      </p:sp>
      <p:sp>
        <p:nvSpPr>
          <p:cNvPr id="13" name="Textfeld 12">
            <a:extLst>
              <a:ext uri="{FF2B5EF4-FFF2-40B4-BE49-F238E27FC236}">
                <a16:creationId xmlns:a16="http://schemas.microsoft.com/office/drawing/2014/main" id="{A2E0F394-0016-C336-41B3-AB9A9DF62044}"/>
              </a:ext>
            </a:extLst>
          </p:cNvPr>
          <p:cNvSpPr txBox="1"/>
          <p:nvPr/>
        </p:nvSpPr>
        <p:spPr>
          <a:xfrm>
            <a:off x="457200" y="685800"/>
            <a:ext cx="7620000" cy="1600438"/>
          </a:xfrm>
          <a:prstGeom prst="rect">
            <a:avLst/>
          </a:prstGeom>
          <a:noFill/>
        </p:spPr>
        <p:txBody>
          <a:bodyPr wrap="square">
            <a:spAutoFit/>
          </a:bodyPr>
          <a:lstStyle/>
          <a:p>
            <a:r>
              <a:rPr lang="de-DE" sz="1400" b="1" dirty="0">
                <a:latin typeface="Ebrima" panose="02000000000000000000" pitchFamily="2" charset="0"/>
                <a:ea typeface="Ebrima" panose="02000000000000000000" pitchFamily="2" charset="0"/>
                <a:cs typeface="Ebrima" panose="02000000000000000000" pitchFamily="2" charset="0"/>
              </a:rPr>
              <a:t>Indirekte Emissionen:</a:t>
            </a:r>
            <a:r>
              <a:rPr lang="de-DE" sz="1400" dirty="0">
                <a:latin typeface="Ebrima" panose="02000000000000000000" pitchFamily="2" charset="0"/>
                <a:ea typeface="Ebrima" panose="02000000000000000000" pitchFamily="2" charset="0"/>
                <a:cs typeface="Ebrima" panose="02000000000000000000" pitchFamily="2" charset="0"/>
              </a:rPr>
              <a:t> Hierbei handelt es sich um Emissionen, die bei der Erzeugung des Stroms entstehen, den die Anlage Ihres Lieferanten verbraucht hat, unabhängig davon, ob dieser Strom innerhalb der Anlage erzeugt oder von außen importiert wurde. Sie müssen für jedes importierte Produkt die verbrauchte Strommenge angeben und diese mit dem entsprechenden Emissionsfaktor für Strom multiplizieren. Für den letztgenannten Faktor gibt es die folgenden Möglichkeiten:</a:t>
            </a:r>
          </a:p>
          <a:p>
            <a:endParaRPr lang="de-DE" sz="1400" dirty="0">
              <a:latin typeface="Ebrima" panose="02000000000000000000" pitchFamily="2" charset="0"/>
              <a:ea typeface="Ebrima" panose="02000000000000000000" pitchFamily="2" charset="0"/>
              <a:cs typeface="Ebrima" panose="02000000000000000000" pitchFamily="2" charset="0"/>
            </a:endParaRPr>
          </a:p>
        </p:txBody>
      </p:sp>
      <p:pic>
        <p:nvPicPr>
          <p:cNvPr id="5" name="Grafik 4">
            <a:extLst>
              <a:ext uri="{FF2B5EF4-FFF2-40B4-BE49-F238E27FC236}">
                <a16:creationId xmlns:a16="http://schemas.microsoft.com/office/drawing/2014/main" id="{67CE1D7E-25F7-AE3A-DC16-7F19C880916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96514" y="2286000"/>
            <a:ext cx="174992" cy="188992"/>
          </a:xfrm>
          <a:prstGeom prst="rect">
            <a:avLst/>
          </a:prstGeom>
        </p:spPr>
      </p:pic>
      <p:sp>
        <p:nvSpPr>
          <p:cNvPr id="22" name="Textfeld 21">
            <a:extLst>
              <a:ext uri="{FF2B5EF4-FFF2-40B4-BE49-F238E27FC236}">
                <a16:creationId xmlns:a16="http://schemas.microsoft.com/office/drawing/2014/main" id="{ADFD06CD-36B1-04FA-A58A-BDB78AB47F02}"/>
              </a:ext>
            </a:extLst>
          </p:cNvPr>
          <p:cNvSpPr txBox="1"/>
          <p:nvPr/>
        </p:nvSpPr>
        <p:spPr>
          <a:xfrm>
            <a:off x="479078" y="2209800"/>
            <a:ext cx="7598122" cy="1169551"/>
          </a:xfrm>
          <a:prstGeom prst="rect">
            <a:avLst/>
          </a:prstGeom>
          <a:noFill/>
        </p:spPr>
        <p:txBody>
          <a:bodyPr wrap="square">
            <a:spAutoFit/>
          </a:bodyPr>
          <a:lstStyle/>
          <a:p>
            <a:r>
              <a:rPr lang="de-DE" sz="1400" dirty="0">
                <a:latin typeface="Ebrima" panose="02000000000000000000" pitchFamily="2" charset="0"/>
                <a:ea typeface="Ebrima" panose="02000000000000000000" pitchFamily="2" charset="0"/>
                <a:cs typeface="Ebrima" panose="02000000000000000000" pitchFamily="2" charset="0"/>
              </a:rPr>
              <a:t>Wenn der Strom aus dem Netz kommt, können Sie den Standard-Emissionsfaktor der Europäischen Kommission, der auf den Daten der IEA (=Internationale Energieagentur) basiert verwenden, oder jeden anderen Emissionsfaktor des Stromnetzes des Herkunftslandes, der auf öffentlich zugänglichen Daten beruht.</a:t>
            </a:r>
          </a:p>
          <a:p>
            <a:endParaRPr lang="de-DE" sz="1400" dirty="0">
              <a:latin typeface="Ebrima" panose="02000000000000000000" pitchFamily="2" charset="0"/>
              <a:ea typeface="Ebrima" panose="02000000000000000000" pitchFamily="2" charset="0"/>
              <a:cs typeface="Ebrima" panose="02000000000000000000" pitchFamily="2" charset="0"/>
            </a:endParaRPr>
          </a:p>
        </p:txBody>
      </p:sp>
      <p:pic>
        <p:nvPicPr>
          <p:cNvPr id="4" name="Grafik 3">
            <a:extLst>
              <a:ext uri="{FF2B5EF4-FFF2-40B4-BE49-F238E27FC236}">
                <a16:creationId xmlns:a16="http://schemas.microsoft.com/office/drawing/2014/main" id="{338E0953-9F45-C72F-A9A1-4D2C5BDBB83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04800" y="3508415"/>
            <a:ext cx="174992" cy="188992"/>
          </a:xfrm>
          <a:prstGeom prst="rect">
            <a:avLst/>
          </a:prstGeom>
        </p:spPr>
      </p:pic>
      <p:sp>
        <p:nvSpPr>
          <p:cNvPr id="6" name="Textfeld 5">
            <a:extLst>
              <a:ext uri="{FF2B5EF4-FFF2-40B4-BE49-F238E27FC236}">
                <a16:creationId xmlns:a16="http://schemas.microsoft.com/office/drawing/2014/main" id="{63BB44B3-63E3-1811-98BA-FCA5CFB424D0}"/>
              </a:ext>
            </a:extLst>
          </p:cNvPr>
          <p:cNvSpPr txBox="1"/>
          <p:nvPr/>
        </p:nvSpPr>
        <p:spPr>
          <a:xfrm>
            <a:off x="487364" y="3432215"/>
            <a:ext cx="7589836" cy="1600438"/>
          </a:xfrm>
          <a:prstGeom prst="rect">
            <a:avLst/>
          </a:prstGeom>
          <a:noFill/>
        </p:spPr>
        <p:txBody>
          <a:bodyPr wrap="square">
            <a:spAutoFit/>
          </a:bodyPr>
          <a:lstStyle/>
          <a:p>
            <a:r>
              <a:rPr lang="de-DE" sz="1400" dirty="0">
                <a:latin typeface="Ebrima" panose="02000000000000000000" pitchFamily="2" charset="0"/>
                <a:ea typeface="Ebrima" panose="02000000000000000000" pitchFamily="2" charset="0"/>
                <a:cs typeface="Ebrima" panose="02000000000000000000" pitchFamily="2" charset="0"/>
              </a:rPr>
              <a:t>Wenn der Betreiber innerhalb der Anlage auch Strom erzeugt (er ist ein "Eigenerzeuger"). In diesem Fall muss der Betreiber die Emissionen des Kraftwerksblocks oder des KWK-Blocks (Kraft-Wärme-Kopplung) auf die gleiche Weise überwachen wie andere direkte Emissionen der Anlage, und er muss </a:t>
            </a:r>
            <a:r>
              <a:rPr lang="de-DE" sz="1400" b="1" dirty="0">
                <a:latin typeface="Ebrima" panose="02000000000000000000" pitchFamily="2" charset="0"/>
                <a:ea typeface="Ebrima" panose="02000000000000000000" pitchFamily="2" charset="0"/>
                <a:cs typeface="Ebrima" panose="02000000000000000000" pitchFamily="2" charset="0"/>
              </a:rPr>
              <a:t>spezielle Regeln zur Berechnung des Emissionsfaktors aus dem Brennstoffmix und gegebenenfalls unter Berücksichtigung der KWK-Wärmeerzeugung anwenden.</a:t>
            </a:r>
            <a:endParaRPr lang="de-DE" sz="1400" dirty="0">
              <a:latin typeface="Ebrima" panose="02000000000000000000" pitchFamily="2" charset="0"/>
              <a:ea typeface="Ebrima" panose="02000000000000000000" pitchFamily="2" charset="0"/>
              <a:cs typeface="Ebrima" panose="02000000000000000000" pitchFamily="2" charset="0"/>
            </a:endParaRPr>
          </a:p>
          <a:p>
            <a:endParaRPr lang="de-DE" sz="1400" dirty="0">
              <a:latin typeface="Ebrima" panose="02000000000000000000" pitchFamily="2" charset="0"/>
              <a:ea typeface="Ebrima" panose="02000000000000000000" pitchFamily="2" charset="0"/>
              <a:cs typeface="Ebrima" panose="02000000000000000000" pitchFamily="2" charset="0"/>
            </a:endParaRPr>
          </a:p>
        </p:txBody>
      </p:sp>
      <p:pic>
        <p:nvPicPr>
          <p:cNvPr id="3" name="Grafik 2">
            <a:extLst>
              <a:ext uri="{FF2B5EF4-FFF2-40B4-BE49-F238E27FC236}">
                <a16:creationId xmlns:a16="http://schemas.microsoft.com/office/drawing/2014/main" id="{0432941F-5413-BC36-E9AD-7AD7C178D38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04800" y="5045333"/>
            <a:ext cx="174992" cy="188992"/>
          </a:xfrm>
          <a:prstGeom prst="rect">
            <a:avLst/>
          </a:prstGeom>
        </p:spPr>
      </p:pic>
      <p:sp>
        <p:nvSpPr>
          <p:cNvPr id="7" name="Textfeld 6">
            <a:extLst>
              <a:ext uri="{FF2B5EF4-FFF2-40B4-BE49-F238E27FC236}">
                <a16:creationId xmlns:a16="http://schemas.microsoft.com/office/drawing/2014/main" id="{57FAEABB-23DB-9CA4-4580-8C3162E74895}"/>
              </a:ext>
            </a:extLst>
          </p:cNvPr>
          <p:cNvSpPr txBox="1"/>
          <p:nvPr/>
        </p:nvSpPr>
        <p:spPr>
          <a:xfrm>
            <a:off x="487364" y="4969133"/>
            <a:ext cx="7666036" cy="1600438"/>
          </a:xfrm>
          <a:prstGeom prst="rect">
            <a:avLst/>
          </a:prstGeom>
          <a:noFill/>
        </p:spPr>
        <p:txBody>
          <a:bodyPr wrap="square">
            <a:spAutoFit/>
          </a:bodyPr>
          <a:lstStyle/>
          <a:p>
            <a:r>
              <a:rPr lang="de-DE" sz="1400" dirty="0">
                <a:latin typeface="Ebrima" panose="02000000000000000000" pitchFamily="2" charset="0"/>
                <a:ea typeface="Ebrima" panose="02000000000000000000" pitchFamily="2" charset="0"/>
                <a:cs typeface="Ebrima" panose="02000000000000000000" pitchFamily="2" charset="0"/>
              </a:rPr>
              <a:t>Wenn der Betreiber im Rahmen eines "Stromabnahmevertrags" Strom von einer bestimmten Anlage bezieht. Vorausgesetzt, diese Anlage überwacht ihre Emissionen nach denselben Regeln, die für selbst erzeugten Strom gelten, und diese Informationen an den Betreiber weitergibt und diese Ihnen zur Verfügung gestellt werden, können Sie den daraus resultierenden Emissionsfaktor für diesen Strom verwenden.</a:t>
            </a:r>
          </a:p>
          <a:p>
            <a:endParaRPr lang="de-DE" sz="1400" dirty="0">
              <a:latin typeface="Ebrima" panose="02000000000000000000" pitchFamily="2" charset="0"/>
              <a:ea typeface="Ebrima" panose="02000000000000000000" pitchFamily="2" charset="0"/>
              <a:cs typeface="Ebrima" panose="02000000000000000000" pitchFamily="2" charset="0"/>
            </a:endParaRPr>
          </a:p>
          <a:p>
            <a:endParaRPr lang="de-DE" sz="1400" dirty="0">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14868735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childTnLst>
                          </p:cTn>
                        </p:par>
                        <p:par>
                          <p:cTn id="11" fill="hold">
                            <p:stCondLst>
                              <p:cond delay="500"/>
                            </p:stCondLst>
                            <p:childTnLst>
                              <p:par>
                                <p:cTn id="12" presetID="6" presetClass="entr" presetSubtype="32"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out)">
                                      <p:cBhvr>
                                        <p:cTn id="14" dur="500"/>
                                        <p:tgtEl>
                                          <p:spTgt spid="5"/>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randombar(horizontal)">
                                      <p:cBhvr>
                                        <p:cTn id="17" dur="500"/>
                                        <p:tgtEl>
                                          <p:spTgt spid="22"/>
                                        </p:tgtEl>
                                      </p:cBhvr>
                                    </p:animEffect>
                                  </p:childTnLst>
                                </p:cTn>
                              </p:par>
                            </p:childTnLst>
                          </p:cTn>
                        </p:par>
                        <p:par>
                          <p:cTn id="18" fill="hold">
                            <p:stCondLst>
                              <p:cond delay="1000"/>
                            </p:stCondLst>
                            <p:childTnLst>
                              <p:par>
                                <p:cTn id="19" presetID="6" presetClass="entr" presetSubtype="3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ircle(out)">
                                      <p:cBhvr>
                                        <p:cTn id="21" dur="500"/>
                                        <p:tgtEl>
                                          <p:spTgt spid="4"/>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randombar(horizontal)">
                                      <p:cBhvr>
                                        <p:cTn id="24" dur="500"/>
                                        <p:tgtEl>
                                          <p:spTgt spid="6"/>
                                        </p:tgtEl>
                                      </p:cBhvr>
                                    </p:animEffect>
                                  </p:childTnLst>
                                </p:cTn>
                              </p:par>
                            </p:childTnLst>
                          </p:cTn>
                        </p:par>
                        <p:par>
                          <p:cTn id="25" fill="hold">
                            <p:stCondLst>
                              <p:cond delay="1500"/>
                            </p:stCondLst>
                            <p:childTnLst>
                              <p:par>
                                <p:cTn id="26" presetID="6" presetClass="entr" presetSubtype="32"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circle(out)">
                                      <p:cBhvr>
                                        <p:cTn id="28" dur="500"/>
                                        <p:tgtEl>
                                          <p:spTgt spid="3"/>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randombar(horizontal)">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22"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D8543E-0CE9-3435-5796-3B5561963661}"/>
            </a:ext>
          </a:extLst>
        </p:cNvPr>
        <p:cNvGrpSpPr/>
        <p:nvPr/>
      </p:nvGrpSpPr>
      <p:grpSpPr>
        <a:xfrm>
          <a:off x="0" y="0"/>
          <a:ext cx="0" cy="0"/>
          <a:chOff x="0" y="0"/>
          <a:chExt cx="0" cy="0"/>
        </a:xfrm>
      </p:grpSpPr>
      <p:sp>
        <p:nvSpPr>
          <p:cNvPr id="9" name="Text Box 3">
            <a:extLst>
              <a:ext uri="{FF2B5EF4-FFF2-40B4-BE49-F238E27FC236}">
                <a16:creationId xmlns:a16="http://schemas.microsoft.com/office/drawing/2014/main" id="{27641EBA-BCB2-B1F6-BE60-82725C6E7A80}"/>
              </a:ext>
            </a:extLst>
          </p:cNvPr>
          <p:cNvSpPr txBox="1">
            <a:spLocks noChangeArrowheads="1"/>
          </p:cNvSpPr>
          <p:nvPr/>
        </p:nvSpPr>
        <p:spPr bwMode="auto">
          <a:xfrm>
            <a:off x="0" y="-76200"/>
            <a:ext cx="5105400" cy="566738"/>
          </a:xfrm>
          <a:prstGeom prst="rect">
            <a:avLst/>
          </a:prstGeom>
          <a:noFill/>
          <a:ln w="9525">
            <a:noFill/>
            <a:miter lim="800000"/>
            <a:headEnd/>
            <a:tailEnd/>
          </a:ln>
          <a:effectLst/>
        </p:spPr>
        <p:txBody>
          <a:bodyPr anchor="ctr">
            <a:noAutofit/>
          </a:bodyPr>
          <a:lstStyle/>
          <a:p>
            <a:r>
              <a:rPr lang="de-DE" b="1" dirty="0">
                <a:solidFill>
                  <a:schemeClr val="bg1"/>
                </a:solidFill>
                <a:latin typeface="Franklin Gothic Book" panose="020B0503020102020204" pitchFamily="34" charset="0"/>
              </a:rPr>
              <a:t>Informationen vom Betreiber der Anlage</a:t>
            </a:r>
          </a:p>
        </p:txBody>
      </p:sp>
      <p:sp>
        <p:nvSpPr>
          <p:cNvPr id="13" name="Textfeld 12">
            <a:extLst>
              <a:ext uri="{FF2B5EF4-FFF2-40B4-BE49-F238E27FC236}">
                <a16:creationId xmlns:a16="http://schemas.microsoft.com/office/drawing/2014/main" id="{E161EABB-66D4-956A-EADE-E3B44B5590DD}"/>
              </a:ext>
            </a:extLst>
          </p:cNvPr>
          <p:cNvSpPr txBox="1"/>
          <p:nvPr/>
        </p:nvSpPr>
        <p:spPr>
          <a:xfrm>
            <a:off x="457200" y="685800"/>
            <a:ext cx="7620000" cy="307777"/>
          </a:xfrm>
          <a:prstGeom prst="rect">
            <a:avLst/>
          </a:prstGeom>
          <a:noFill/>
        </p:spPr>
        <p:txBody>
          <a:bodyPr wrap="square">
            <a:spAutoFit/>
          </a:bodyPr>
          <a:lstStyle/>
          <a:p>
            <a:r>
              <a:rPr lang="de-DE" sz="1400" b="1" dirty="0">
                <a:latin typeface="Ebrima" panose="02000000000000000000" pitchFamily="2" charset="0"/>
                <a:ea typeface="Ebrima" panose="02000000000000000000" pitchFamily="2" charset="0"/>
                <a:cs typeface="Ebrima" panose="02000000000000000000" pitchFamily="2" charset="0"/>
              </a:rPr>
              <a:t>Vorläuferstoffe (optional):</a:t>
            </a:r>
            <a:r>
              <a:rPr lang="de-DE" sz="1400" dirty="0">
                <a:latin typeface="Ebrima" panose="02000000000000000000" pitchFamily="2" charset="0"/>
                <a:ea typeface="Ebrima" panose="02000000000000000000" pitchFamily="2" charset="0"/>
                <a:cs typeface="Ebrima" panose="02000000000000000000" pitchFamily="2" charset="0"/>
              </a:rPr>
              <a:t> </a:t>
            </a:r>
          </a:p>
        </p:txBody>
      </p:sp>
      <p:pic>
        <p:nvPicPr>
          <p:cNvPr id="5" name="Grafik 4">
            <a:extLst>
              <a:ext uri="{FF2B5EF4-FFF2-40B4-BE49-F238E27FC236}">
                <a16:creationId xmlns:a16="http://schemas.microsoft.com/office/drawing/2014/main" id="{71487C6A-527A-6DC3-1360-75794F64012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96514" y="1371600"/>
            <a:ext cx="174992" cy="188992"/>
          </a:xfrm>
          <a:prstGeom prst="rect">
            <a:avLst/>
          </a:prstGeom>
        </p:spPr>
      </p:pic>
      <p:sp>
        <p:nvSpPr>
          <p:cNvPr id="22" name="Textfeld 21">
            <a:extLst>
              <a:ext uri="{FF2B5EF4-FFF2-40B4-BE49-F238E27FC236}">
                <a16:creationId xmlns:a16="http://schemas.microsoft.com/office/drawing/2014/main" id="{E8EBD5E5-8DD3-D507-B36F-EFF0AB96969B}"/>
              </a:ext>
            </a:extLst>
          </p:cNvPr>
          <p:cNvSpPr txBox="1"/>
          <p:nvPr/>
        </p:nvSpPr>
        <p:spPr>
          <a:xfrm>
            <a:off x="479078" y="1295400"/>
            <a:ext cx="7598122" cy="1169551"/>
          </a:xfrm>
          <a:prstGeom prst="rect">
            <a:avLst/>
          </a:prstGeom>
          <a:noFill/>
        </p:spPr>
        <p:txBody>
          <a:bodyPr wrap="square">
            <a:spAutoFit/>
          </a:bodyPr>
          <a:lstStyle/>
          <a:p>
            <a:r>
              <a:rPr lang="de-DE" sz="1400" dirty="0">
                <a:latin typeface="Ebrima" panose="02000000000000000000" pitchFamily="2" charset="0"/>
                <a:ea typeface="Ebrima" panose="02000000000000000000" pitchFamily="2" charset="0"/>
                <a:cs typeface="Ebrima" panose="02000000000000000000" pitchFamily="2" charset="0"/>
              </a:rPr>
              <a:t>Das Konzept der eingebetteten Emissionen umfasst die Addition der eingebetteten Emissionen bestimmter im Produktionsprozess verwendeter Materialien, der so genannten Vorläuferstoffe. </a:t>
            </a:r>
            <a:r>
              <a:rPr lang="de-DE" sz="1400" b="1" dirty="0">
                <a:latin typeface="Ebrima" panose="02000000000000000000" pitchFamily="2" charset="0"/>
                <a:ea typeface="Ebrima" panose="02000000000000000000" pitchFamily="2" charset="0"/>
                <a:cs typeface="Ebrima" panose="02000000000000000000" pitchFamily="2" charset="0"/>
              </a:rPr>
              <a:t>Welche Vorprodukte für die einzelnen Produktionsprozesse relevant sind, ist in Abschnitt 3 von Anhang II der Durchführungsverordnung aufgeführt.</a:t>
            </a:r>
            <a:endParaRPr lang="de-DE" sz="1400" dirty="0">
              <a:latin typeface="Ebrima" panose="02000000000000000000" pitchFamily="2" charset="0"/>
              <a:ea typeface="Ebrima" panose="02000000000000000000" pitchFamily="2" charset="0"/>
              <a:cs typeface="Ebrima" panose="02000000000000000000" pitchFamily="2" charset="0"/>
            </a:endParaRPr>
          </a:p>
          <a:p>
            <a:endParaRPr lang="de-DE" sz="1400" dirty="0">
              <a:latin typeface="Ebrima" panose="02000000000000000000" pitchFamily="2" charset="0"/>
              <a:ea typeface="Ebrima" panose="02000000000000000000" pitchFamily="2" charset="0"/>
              <a:cs typeface="Ebrima" panose="02000000000000000000" pitchFamily="2" charset="0"/>
            </a:endParaRPr>
          </a:p>
        </p:txBody>
      </p:sp>
      <p:pic>
        <p:nvPicPr>
          <p:cNvPr id="4" name="Grafik 3">
            <a:extLst>
              <a:ext uri="{FF2B5EF4-FFF2-40B4-BE49-F238E27FC236}">
                <a16:creationId xmlns:a16="http://schemas.microsoft.com/office/drawing/2014/main" id="{0FD5BA66-DC8D-1157-7EB8-96BCAF44445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04800" y="2594015"/>
            <a:ext cx="174992" cy="188992"/>
          </a:xfrm>
          <a:prstGeom prst="rect">
            <a:avLst/>
          </a:prstGeom>
        </p:spPr>
      </p:pic>
      <p:sp>
        <p:nvSpPr>
          <p:cNvPr id="6" name="Textfeld 5">
            <a:extLst>
              <a:ext uri="{FF2B5EF4-FFF2-40B4-BE49-F238E27FC236}">
                <a16:creationId xmlns:a16="http://schemas.microsoft.com/office/drawing/2014/main" id="{FEBA3A43-4A16-F6F1-7562-7F153F475214}"/>
              </a:ext>
            </a:extLst>
          </p:cNvPr>
          <p:cNvSpPr txBox="1"/>
          <p:nvPr/>
        </p:nvSpPr>
        <p:spPr>
          <a:xfrm>
            <a:off x="487364" y="2517815"/>
            <a:ext cx="7589836" cy="738664"/>
          </a:xfrm>
          <a:prstGeom prst="rect">
            <a:avLst/>
          </a:prstGeom>
          <a:noFill/>
        </p:spPr>
        <p:txBody>
          <a:bodyPr wrap="square">
            <a:spAutoFit/>
          </a:bodyPr>
          <a:lstStyle/>
          <a:p>
            <a:r>
              <a:rPr lang="de-DE" sz="1400" b="1" dirty="0">
                <a:latin typeface="Ebrima" panose="02000000000000000000" pitchFamily="2" charset="0"/>
                <a:ea typeface="Ebrima" panose="02000000000000000000" pitchFamily="2" charset="0"/>
                <a:cs typeface="Ebrima" panose="02000000000000000000" pitchFamily="2" charset="0"/>
              </a:rPr>
              <a:t>Wird das Vorprodukt in derselben Anlage wie die CBAM-Ware hergestellt</a:t>
            </a:r>
            <a:r>
              <a:rPr lang="de-DE" sz="1400" dirty="0">
                <a:latin typeface="Ebrima" panose="02000000000000000000" pitchFamily="2" charset="0"/>
                <a:ea typeface="Ebrima" panose="02000000000000000000" pitchFamily="2" charset="0"/>
                <a:cs typeface="Ebrima" panose="02000000000000000000" pitchFamily="2" charset="0"/>
              </a:rPr>
              <a:t>, muss der Anlagenbetreiber die eingebetteten Emissionen des Vorprodukts bei der Berechnung der eingebetteten Emissionen der Ware berücksichtigen.</a:t>
            </a:r>
          </a:p>
        </p:txBody>
      </p:sp>
      <p:pic>
        <p:nvPicPr>
          <p:cNvPr id="3" name="Grafik 2">
            <a:extLst>
              <a:ext uri="{FF2B5EF4-FFF2-40B4-BE49-F238E27FC236}">
                <a16:creationId xmlns:a16="http://schemas.microsoft.com/office/drawing/2014/main" id="{F4023B9A-4CD7-BBF1-BA04-66C5442982F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04800" y="3581400"/>
            <a:ext cx="174992" cy="188992"/>
          </a:xfrm>
          <a:prstGeom prst="rect">
            <a:avLst/>
          </a:prstGeom>
        </p:spPr>
      </p:pic>
      <p:sp>
        <p:nvSpPr>
          <p:cNvPr id="7" name="Textfeld 6">
            <a:extLst>
              <a:ext uri="{FF2B5EF4-FFF2-40B4-BE49-F238E27FC236}">
                <a16:creationId xmlns:a16="http://schemas.microsoft.com/office/drawing/2014/main" id="{2C99E3B9-D827-0AB9-F182-1C9039CF6495}"/>
              </a:ext>
            </a:extLst>
          </p:cNvPr>
          <p:cNvSpPr txBox="1"/>
          <p:nvPr/>
        </p:nvSpPr>
        <p:spPr>
          <a:xfrm>
            <a:off x="487364" y="3505200"/>
            <a:ext cx="7666036" cy="738664"/>
          </a:xfrm>
          <a:prstGeom prst="rect">
            <a:avLst/>
          </a:prstGeom>
          <a:noFill/>
        </p:spPr>
        <p:txBody>
          <a:bodyPr wrap="square">
            <a:spAutoFit/>
          </a:bodyPr>
          <a:lstStyle/>
          <a:p>
            <a:r>
              <a:rPr lang="de-DE" sz="1400" b="1" dirty="0">
                <a:latin typeface="Ebrima" panose="02000000000000000000" pitchFamily="2" charset="0"/>
                <a:ea typeface="Ebrima" panose="02000000000000000000" pitchFamily="2" charset="0"/>
                <a:cs typeface="Ebrima" panose="02000000000000000000" pitchFamily="2" charset="0"/>
              </a:rPr>
              <a:t>Wenn das Vorprodukt aus anderen Anlagen bezogen wird</a:t>
            </a:r>
            <a:r>
              <a:rPr lang="de-DE" sz="1400" dirty="0">
                <a:latin typeface="Ebrima" panose="02000000000000000000" pitchFamily="2" charset="0"/>
                <a:ea typeface="Ebrima" panose="02000000000000000000" pitchFamily="2" charset="0"/>
                <a:cs typeface="Ebrima" panose="02000000000000000000" pitchFamily="2" charset="0"/>
              </a:rPr>
              <a:t>, muss der Hersteller der CBAM-Ware von den entsprechenden Lieferanten des Vorprodukts Daten anfordern, so wie Sie auch Daten über die in die EU eingeführten Waren anfordern. </a:t>
            </a:r>
          </a:p>
        </p:txBody>
      </p:sp>
      <p:pic>
        <p:nvPicPr>
          <p:cNvPr id="2" name="Grafik 1" descr="audit.tif">
            <a:extLst>
              <a:ext uri="{FF2B5EF4-FFF2-40B4-BE49-F238E27FC236}">
                <a16:creationId xmlns:a16="http://schemas.microsoft.com/office/drawing/2014/main" id="{D509A526-3F7A-77DF-A38E-5FF5CCC57A2B}"/>
              </a:ext>
            </a:extLst>
          </p:cNvPr>
          <p:cNvPicPr>
            <a:picLocks noChangeAspect="1"/>
          </p:cNvPicPr>
          <p:nvPr/>
        </p:nvPicPr>
        <p:blipFill>
          <a:blip r:embed="rId3" cstate="print">
            <a:clrChange>
              <a:clrFrom>
                <a:srgbClr val="FFFFFF"/>
              </a:clrFrom>
              <a:clrTo>
                <a:srgbClr val="FFFFFF">
                  <a:alpha val="0"/>
                </a:srgbClr>
              </a:clrTo>
            </a:clrChange>
          </a:blip>
          <a:stretch>
            <a:fillRect/>
          </a:stretch>
        </p:blipFill>
        <p:spPr>
          <a:xfrm>
            <a:off x="7619762" y="4191000"/>
            <a:ext cx="1524238" cy="1524238"/>
          </a:xfrm>
          <a:prstGeom prst="rect">
            <a:avLst/>
          </a:prstGeom>
        </p:spPr>
      </p:pic>
    </p:spTree>
    <p:extLst>
      <p:ext uri="{BB962C8B-B14F-4D97-AF65-F5344CB8AC3E}">
        <p14:creationId xmlns:p14="http://schemas.microsoft.com/office/powerpoint/2010/main" val="14399892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childTnLst>
                          </p:cTn>
                        </p:par>
                        <p:par>
                          <p:cTn id="11" fill="hold">
                            <p:stCondLst>
                              <p:cond delay="500"/>
                            </p:stCondLst>
                            <p:childTnLst>
                              <p:par>
                                <p:cTn id="12" presetID="6" presetClass="entr" presetSubtype="32"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out)">
                                      <p:cBhvr>
                                        <p:cTn id="14" dur="500"/>
                                        <p:tgtEl>
                                          <p:spTgt spid="5"/>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randombar(horizontal)">
                                      <p:cBhvr>
                                        <p:cTn id="17" dur="500"/>
                                        <p:tgtEl>
                                          <p:spTgt spid="22"/>
                                        </p:tgtEl>
                                      </p:cBhvr>
                                    </p:animEffect>
                                  </p:childTnLst>
                                </p:cTn>
                              </p:par>
                            </p:childTnLst>
                          </p:cTn>
                        </p:par>
                        <p:par>
                          <p:cTn id="18" fill="hold">
                            <p:stCondLst>
                              <p:cond delay="1000"/>
                            </p:stCondLst>
                            <p:childTnLst>
                              <p:par>
                                <p:cTn id="19" presetID="6" presetClass="entr" presetSubtype="3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ircle(out)">
                                      <p:cBhvr>
                                        <p:cTn id="21" dur="500"/>
                                        <p:tgtEl>
                                          <p:spTgt spid="4"/>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randombar(horizontal)">
                                      <p:cBhvr>
                                        <p:cTn id="24" dur="500"/>
                                        <p:tgtEl>
                                          <p:spTgt spid="6"/>
                                        </p:tgtEl>
                                      </p:cBhvr>
                                    </p:animEffect>
                                  </p:childTnLst>
                                </p:cTn>
                              </p:par>
                            </p:childTnLst>
                          </p:cTn>
                        </p:par>
                        <p:par>
                          <p:cTn id="25" fill="hold">
                            <p:stCondLst>
                              <p:cond delay="1500"/>
                            </p:stCondLst>
                            <p:childTnLst>
                              <p:par>
                                <p:cTn id="26" presetID="6" presetClass="entr" presetSubtype="32"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circle(out)">
                                      <p:cBhvr>
                                        <p:cTn id="28" dur="500"/>
                                        <p:tgtEl>
                                          <p:spTgt spid="3"/>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randombar(horizontal)">
                                      <p:cBhvr>
                                        <p:cTn id="31" dur="500"/>
                                        <p:tgtEl>
                                          <p:spTgt spid="7"/>
                                        </p:tgtEl>
                                      </p:cBhvr>
                                    </p:animEffect>
                                  </p:childTnLst>
                                </p:cTn>
                              </p:par>
                              <p:par>
                                <p:cTn id="32" presetID="7" presetClass="entr" presetSubtype="2" fill="hold" nodeType="with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additive="base">
                                        <p:cTn id="34" dur="2000" fill="hold"/>
                                        <p:tgtEl>
                                          <p:spTgt spid="2"/>
                                        </p:tgtEl>
                                        <p:attrNameLst>
                                          <p:attrName>ppt_x</p:attrName>
                                        </p:attrNameLst>
                                      </p:cBhvr>
                                      <p:tavLst>
                                        <p:tav tm="0">
                                          <p:val>
                                            <p:strVal val="1+#ppt_w/2"/>
                                          </p:val>
                                        </p:tav>
                                        <p:tav tm="100000">
                                          <p:val>
                                            <p:strVal val="#ppt_x"/>
                                          </p:val>
                                        </p:tav>
                                      </p:tavLst>
                                    </p:anim>
                                    <p:anim calcmode="lin" valueType="num">
                                      <p:cBhvr additive="base">
                                        <p:cTn id="35" dur="2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22"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FBEF52-934B-E05D-90A8-79BA769C928C}"/>
            </a:ext>
          </a:extLst>
        </p:cNvPr>
        <p:cNvGrpSpPr/>
        <p:nvPr/>
      </p:nvGrpSpPr>
      <p:grpSpPr>
        <a:xfrm>
          <a:off x="0" y="0"/>
          <a:ext cx="0" cy="0"/>
          <a:chOff x="0" y="0"/>
          <a:chExt cx="0" cy="0"/>
        </a:xfrm>
      </p:grpSpPr>
      <p:sp>
        <p:nvSpPr>
          <p:cNvPr id="9" name="Text Box 3">
            <a:extLst>
              <a:ext uri="{FF2B5EF4-FFF2-40B4-BE49-F238E27FC236}">
                <a16:creationId xmlns:a16="http://schemas.microsoft.com/office/drawing/2014/main" id="{927988CA-A25C-3B51-1F55-6E76C5ED1ABE}"/>
              </a:ext>
            </a:extLst>
          </p:cNvPr>
          <p:cNvSpPr txBox="1">
            <a:spLocks noChangeArrowheads="1"/>
          </p:cNvSpPr>
          <p:nvPr/>
        </p:nvSpPr>
        <p:spPr bwMode="auto">
          <a:xfrm>
            <a:off x="0" y="-76200"/>
            <a:ext cx="5105400" cy="566738"/>
          </a:xfrm>
          <a:prstGeom prst="rect">
            <a:avLst/>
          </a:prstGeom>
          <a:noFill/>
          <a:ln w="9525">
            <a:noFill/>
            <a:miter lim="800000"/>
            <a:headEnd/>
            <a:tailEnd/>
          </a:ln>
          <a:effectLst/>
        </p:spPr>
        <p:txBody>
          <a:bodyPr anchor="ctr">
            <a:noAutofit/>
          </a:bodyPr>
          <a:lstStyle/>
          <a:p>
            <a:r>
              <a:rPr lang="de-DE" b="1" dirty="0">
                <a:solidFill>
                  <a:schemeClr val="bg1"/>
                </a:solidFill>
                <a:latin typeface="Franklin Gothic Book" panose="020B0503020102020204" pitchFamily="34" charset="0"/>
              </a:rPr>
              <a:t>Informationen vom Betreiber der Anlage</a:t>
            </a:r>
          </a:p>
        </p:txBody>
      </p:sp>
      <p:sp>
        <p:nvSpPr>
          <p:cNvPr id="13" name="Textfeld 12">
            <a:extLst>
              <a:ext uri="{FF2B5EF4-FFF2-40B4-BE49-F238E27FC236}">
                <a16:creationId xmlns:a16="http://schemas.microsoft.com/office/drawing/2014/main" id="{1B8E7F05-BAF2-D48D-AAA5-C28DE073774C}"/>
              </a:ext>
            </a:extLst>
          </p:cNvPr>
          <p:cNvSpPr txBox="1"/>
          <p:nvPr/>
        </p:nvSpPr>
        <p:spPr>
          <a:xfrm>
            <a:off x="457200" y="685800"/>
            <a:ext cx="7620000" cy="523220"/>
          </a:xfrm>
          <a:prstGeom prst="rect">
            <a:avLst/>
          </a:prstGeom>
          <a:noFill/>
        </p:spPr>
        <p:txBody>
          <a:bodyPr wrap="square">
            <a:spAutoFit/>
          </a:bodyPr>
          <a:lstStyle/>
          <a:p>
            <a:r>
              <a:rPr lang="de-DE" sz="1400" b="1" dirty="0">
                <a:latin typeface="Ebrima" panose="02000000000000000000" pitchFamily="2" charset="0"/>
                <a:ea typeface="Ebrima" panose="02000000000000000000" pitchFamily="2" charset="0"/>
                <a:cs typeface="Ebrima" panose="02000000000000000000" pitchFamily="2" charset="0"/>
              </a:rPr>
              <a:t>Die relevanten Informationen sind für jedes Vorprodukt getrennt für jede Anlage, in der es hergestellt wird, anzugeben:</a:t>
            </a:r>
            <a:endParaRPr lang="de-DE" sz="1400" dirty="0">
              <a:latin typeface="Ebrima" panose="02000000000000000000" pitchFamily="2" charset="0"/>
              <a:ea typeface="Ebrima" panose="02000000000000000000" pitchFamily="2" charset="0"/>
              <a:cs typeface="Ebrima" panose="02000000000000000000" pitchFamily="2" charset="0"/>
            </a:endParaRPr>
          </a:p>
        </p:txBody>
      </p:sp>
      <p:pic>
        <p:nvPicPr>
          <p:cNvPr id="5" name="Grafik 4">
            <a:extLst>
              <a:ext uri="{FF2B5EF4-FFF2-40B4-BE49-F238E27FC236}">
                <a16:creationId xmlns:a16="http://schemas.microsoft.com/office/drawing/2014/main" id="{F0F78955-BCB6-53A9-2ED0-3E76B8E83ED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96514" y="1371600"/>
            <a:ext cx="174992" cy="188992"/>
          </a:xfrm>
          <a:prstGeom prst="rect">
            <a:avLst/>
          </a:prstGeom>
        </p:spPr>
      </p:pic>
      <p:sp>
        <p:nvSpPr>
          <p:cNvPr id="22" name="Textfeld 21">
            <a:extLst>
              <a:ext uri="{FF2B5EF4-FFF2-40B4-BE49-F238E27FC236}">
                <a16:creationId xmlns:a16="http://schemas.microsoft.com/office/drawing/2014/main" id="{121D3577-E98E-CF23-0EC3-E6F84D7ADB13}"/>
              </a:ext>
            </a:extLst>
          </p:cNvPr>
          <p:cNvSpPr txBox="1"/>
          <p:nvPr/>
        </p:nvSpPr>
        <p:spPr>
          <a:xfrm>
            <a:off x="479078" y="1295400"/>
            <a:ext cx="7598122" cy="307777"/>
          </a:xfrm>
          <a:prstGeom prst="rect">
            <a:avLst/>
          </a:prstGeom>
          <a:noFill/>
        </p:spPr>
        <p:txBody>
          <a:bodyPr wrap="square">
            <a:spAutoFit/>
          </a:bodyPr>
          <a:lstStyle/>
          <a:p>
            <a:pPr lvl="0"/>
            <a:r>
              <a:rPr lang="de-DE" sz="1400" dirty="0">
                <a:latin typeface="Ebrima" panose="02000000000000000000" pitchFamily="2" charset="0"/>
                <a:ea typeface="Ebrima" panose="02000000000000000000" pitchFamily="2" charset="0"/>
                <a:cs typeface="Ebrima" panose="02000000000000000000" pitchFamily="2" charset="0"/>
              </a:rPr>
              <a:t>Identifikation der Anlage, in der sie produziert wurde;</a:t>
            </a:r>
          </a:p>
        </p:txBody>
      </p:sp>
      <p:pic>
        <p:nvPicPr>
          <p:cNvPr id="4" name="Grafik 3">
            <a:extLst>
              <a:ext uri="{FF2B5EF4-FFF2-40B4-BE49-F238E27FC236}">
                <a16:creationId xmlns:a16="http://schemas.microsoft.com/office/drawing/2014/main" id="{1A8CFCDE-174B-7BE2-BEE5-1CCE2428885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04800" y="1828800"/>
            <a:ext cx="174992" cy="188992"/>
          </a:xfrm>
          <a:prstGeom prst="rect">
            <a:avLst/>
          </a:prstGeom>
        </p:spPr>
      </p:pic>
      <p:sp>
        <p:nvSpPr>
          <p:cNvPr id="6" name="Textfeld 5">
            <a:extLst>
              <a:ext uri="{FF2B5EF4-FFF2-40B4-BE49-F238E27FC236}">
                <a16:creationId xmlns:a16="http://schemas.microsoft.com/office/drawing/2014/main" id="{87167EF1-A984-EA02-3FDD-0DB9FE54C6AF}"/>
              </a:ext>
            </a:extLst>
          </p:cNvPr>
          <p:cNvSpPr txBox="1"/>
          <p:nvPr/>
        </p:nvSpPr>
        <p:spPr>
          <a:xfrm>
            <a:off x="487364" y="1752600"/>
            <a:ext cx="7589836" cy="738664"/>
          </a:xfrm>
          <a:prstGeom prst="rect">
            <a:avLst/>
          </a:prstGeom>
          <a:noFill/>
        </p:spPr>
        <p:txBody>
          <a:bodyPr wrap="square">
            <a:spAutoFit/>
          </a:bodyPr>
          <a:lstStyle/>
          <a:p>
            <a:r>
              <a:rPr lang="de-DE" sz="1400" dirty="0">
                <a:latin typeface="Ebrima" panose="02000000000000000000" pitchFamily="2" charset="0"/>
                <a:ea typeface="Ebrima" panose="02000000000000000000" pitchFamily="2" charset="0"/>
                <a:cs typeface="Ebrima" panose="02000000000000000000" pitchFamily="2" charset="0"/>
              </a:rPr>
              <a:t>Die spezifischen direkten und indirekten eingebetteten Emissionen des Vorläufers. Spezifische (eingebettete) Emissionen sind Emissionen, die sich auf eine Tonne des betreffenden Materials beziehen.</a:t>
            </a:r>
          </a:p>
        </p:txBody>
      </p:sp>
      <p:pic>
        <p:nvPicPr>
          <p:cNvPr id="3" name="Grafik 2">
            <a:extLst>
              <a:ext uri="{FF2B5EF4-FFF2-40B4-BE49-F238E27FC236}">
                <a16:creationId xmlns:a16="http://schemas.microsoft.com/office/drawing/2014/main" id="{F9D499E8-1935-209A-88F4-05420482C82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04800" y="2816185"/>
            <a:ext cx="174992" cy="188992"/>
          </a:xfrm>
          <a:prstGeom prst="rect">
            <a:avLst/>
          </a:prstGeom>
        </p:spPr>
      </p:pic>
      <p:sp>
        <p:nvSpPr>
          <p:cNvPr id="7" name="Textfeld 6">
            <a:extLst>
              <a:ext uri="{FF2B5EF4-FFF2-40B4-BE49-F238E27FC236}">
                <a16:creationId xmlns:a16="http://schemas.microsoft.com/office/drawing/2014/main" id="{98B2F060-C2FD-3392-5683-BA16562C2EE2}"/>
              </a:ext>
            </a:extLst>
          </p:cNvPr>
          <p:cNvSpPr txBox="1"/>
          <p:nvPr/>
        </p:nvSpPr>
        <p:spPr>
          <a:xfrm>
            <a:off x="487364" y="2739985"/>
            <a:ext cx="7666036" cy="954107"/>
          </a:xfrm>
          <a:prstGeom prst="rect">
            <a:avLst/>
          </a:prstGeom>
          <a:noFill/>
        </p:spPr>
        <p:txBody>
          <a:bodyPr wrap="square">
            <a:spAutoFit/>
          </a:bodyPr>
          <a:lstStyle/>
          <a:p>
            <a:r>
              <a:rPr lang="de-DE" sz="1400" dirty="0">
                <a:latin typeface="Ebrima" panose="02000000000000000000" pitchFamily="2" charset="0"/>
                <a:ea typeface="Ebrima" panose="02000000000000000000" pitchFamily="2" charset="0"/>
                <a:cs typeface="Ebrima" panose="02000000000000000000" pitchFamily="2" charset="0"/>
              </a:rPr>
              <a:t>Der Produktionsweg und zusätzliche Parameter, die der Importeur bei der Einfuhr des Endprodukts in die EU im Rahmen des CBAM melden muss. Diese zusätzlichen Parameter sind in Abschnitt 2 von Anhang IV der Durchführungsverordnung aufgeführt.</a:t>
            </a:r>
          </a:p>
          <a:p>
            <a:endParaRPr lang="de-DE" sz="1400" dirty="0">
              <a:latin typeface="Ebrima" panose="02000000000000000000" pitchFamily="2" charset="0"/>
              <a:ea typeface="Ebrima" panose="02000000000000000000" pitchFamily="2" charset="0"/>
              <a:cs typeface="Ebrima" panose="02000000000000000000" pitchFamily="2" charset="0"/>
            </a:endParaRPr>
          </a:p>
        </p:txBody>
      </p:sp>
      <p:pic>
        <p:nvPicPr>
          <p:cNvPr id="2" name="Grafik 1">
            <a:extLst>
              <a:ext uri="{FF2B5EF4-FFF2-40B4-BE49-F238E27FC236}">
                <a16:creationId xmlns:a16="http://schemas.microsoft.com/office/drawing/2014/main" id="{E76C4D18-78C8-99AE-A0CE-501B8D12D16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04800" y="3733800"/>
            <a:ext cx="174992" cy="188992"/>
          </a:xfrm>
          <a:prstGeom prst="rect">
            <a:avLst/>
          </a:prstGeom>
        </p:spPr>
      </p:pic>
      <p:sp>
        <p:nvSpPr>
          <p:cNvPr id="8" name="Textfeld 7">
            <a:extLst>
              <a:ext uri="{FF2B5EF4-FFF2-40B4-BE49-F238E27FC236}">
                <a16:creationId xmlns:a16="http://schemas.microsoft.com/office/drawing/2014/main" id="{36BA504C-B9AB-5E60-3A79-293BDBD325C7}"/>
              </a:ext>
            </a:extLst>
          </p:cNvPr>
          <p:cNvSpPr txBox="1"/>
          <p:nvPr/>
        </p:nvSpPr>
        <p:spPr>
          <a:xfrm>
            <a:off x="487364" y="3657600"/>
            <a:ext cx="7666036" cy="307777"/>
          </a:xfrm>
          <a:prstGeom prst="rect">
            <a:avLst/>
          </a:prstGeom>
          <a:noFill/>
        </p:spPr>
        <p:txBody>
          <a:bodyPr wrap="square">
            <a:spAutoFit/>
          </a:bodyPr>
          <a:lstStyle/>
          <a:p>
            <a:pPr lvl="0"/>
            <a:r>
              <a:rPr lang="de-DE" sz="1400" dirty="0">
                <a:latin typeface="Ebrima" panose="02000000000000000000" pitchFamily="2" charset="0"/>
                <a:ea typeface="Ebrima" panose="02000000000000000000" pitchFamily="2" charset="0"/>
                <a:cs typeface="Ebrima" panose="02000000000000000000" pitchFamily="2" charset="0"/>
              </a:rPr>
              <a:t>Der vom Lieferanten des Vorläufers angewandte Berichtszeitraum.</a:t>
            </a:r>
          </a:p>
        </p:txBody>
      </p:sp>
      <p:pic>
        <p:nvPicPr>
          <p:cNvPr id="10" name="Grafik 9">
            <a:extLst>
              <a:ext uri="{FF2B5EF4-FFF2-40B4-BE49-F238E27FC236}">
                <a16:creationId xmlns:a16="http://schemas.microsoft.com/office/drawing/2014/main" id="{998D0204-BA53-0F08-C5BA-078337135A2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04800" y="4267200"/>
            <a:ext cx="174992" cy="188992"/>
          </a:xfrm>
          <a:prstGeom prst="rect">
            <a:avLst/>
          </a:prstGeom>
        </p:spPr>
      </p:pic>
      <p:sp>
        <p:nvSpPr>
          <p:cNvPr id="11" name="Textfeld 10">
            <a:extLst>
              <a:ext uri="{FF2B5EF4-FFF2-40B4-BE49-F238E27FC236}">
                <a16:creationId xmlns:a16="http://schemas.microsoft.com/office/drawing/2014/main" id="{3EF6EDD8-9318-4EDF-E6BA-C04DB287AA30}"/>
              </a:ext>
            </a:extLst>
          </p:cNvPr>
          <p:cNvSpPr txBox="1"/>
          <p:nvPr/>
        </p:nvSpPr>
        <p:spPr>
          <a:xfrm>
            <a:off x="487364" y="4191000"/>
            <a:ext cx="7666036" cy="738664"/>
          </a:xfrm>
          <a:prstGeom prst="rect">
            <a:avLst/>
          </a:prstGeom>
          <a:noFill/>
        </p:spPr>
        <p:txBody>
          <a:bodyPr wrap="square">
            <a:spAutoFit/>
          </a:bodyPr>
          <a:lstStyle/>
          <a:p>
            <a:r>
              <a:rPr lang="de-DE" sz="1400" dirty="0">
                <a:latin typeface="Ebrima" panose="02000000000000000000" pitchFamily="2" charset="0"/>
                <a:ea typeface="Ebrima" panose="02000000000000000000" pitchFamily="2" charset="0"/>
                <a:cs typeface="Ebrima" panose="02000000000000000000" pitchFamily="2" charset="0"/>
              </a:rPr>
              <a:t>Gegebenenfalls Informationen über einen vom Lieferanten des Vorprodukts in der betreffenden Rechtsordnung zu zahlenden Kohlenstoffpreis.</a:t>
            </a:r>
          </a:p>
          <a:p>
            <a:pPr lvl="0"/>
            <a:endParaRPr lang="de-DE" sz="1400" dirty="0">
              <a:latin typeface="Ebrima" panose="02000000000000000000" pitchFamily="2" charset="0"/>
              <a:ea typeface="Ebrima" panose="02000000000000000000" pitchFamily="2" charset="0"/>
              <a:cs typeface="Ebrima" panose="02000000000000000000" pitchFamily="2" charset="0"/>
            </a:endParaRPr>
          </a:p>
        </p:txBody>
      </p:sp>
      <p:pic>
        <p:nvPicPr>
          <p:cNvPr id="12" name="Picture 2" descr="Import-Export">
            <a:extLst>
              <a:ext uri="{FF2B5EF4-FFF2-40B4-BE49-F238E27FC236}">
                <a16:creationId xmlns:a16="http://schemas.microsoft.com/office/drawing/2014/main" id="{53B2FF2F-FC2C-EB15-9E8B-D4088E113711}"/>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00400" y="4844681"/>
            <a:ext cx="1494680" cy="1601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14026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childTnLst>
                          </p:cTn>
                        </p:par>
                        <p:par>
                          <p:cTn id="11" fill="hold">
                            <p:stCondLst>
                              <p:cond delay="500"/>
                            </p:stCondLst>
                            <p:childTnLst>
                              <p:par>
                                <p:cTn id="12" presetID="6" presetClass="entr" presetSubtype="32"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out)">
                                      <p:cBhvr>
                                        <p:cTn id="14" dur="500"/>
                                        <p:tgtEl>
                                          <p:spTgt spid="5"/>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randombar(horizontal)">
                                      <p:cBhvr>
                                        <p:cTn id="17" dur="500"/>
                                        <p:tgtEl>
                                          <p:spTgt spid="22"/>
                                        </p:tgtEl>
                                      </p:cBhvr>
                                    </p:animEffect>
                                  </p:childTnLst>
                                </p:cTn>
                              </p:par>
                            </p:childTnLst>
                          </p:cTn>
                        </p:par>
                        <p:par>
                          <p:cTn id="18" fill="hold">
                            <p:stCondLst>
                              <p:cond delay="1000"/>
                            </p:stCondLst>
                            <p:childTnLst>
                              <p:par>
                                <p:cTn id="19" presetID="6" presetClass="entr" presetSubtype="3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ircle(out)">
                                      <p:cBhvr>
                                        <p:cTn id="21" dur="500"/>
                                        <p:tgtEl>
                                          <p:spTgt spid="4"/>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randombar(horizontal)">
                                      <p:cBhvr>
                                        <p:cTn id="24" dur="500"/>
                                        <p:tgtEl>
                                          <p:spTgt spid="6"/>
                                        </p:tgtEl>
                                      </p:cBhvr>
                                    </p:animEffect>
                                  </p:childTnLst>
                                </p:cTn>
                              </p:par>
                            </p:childTnLst>
                          </p:cTn>
                        </p:par>
                        <p:par>
                          <p:cTn id="25" fill="hold">
                            <p:stCondLst>
                              <p:cond delay="1500"/>
                            </p:stCondLst>
                            <p:childTnLst>
                              <p:par>
                                <p:cTn id="26" presetID="6" presetClass="entr" presetSubtype="32"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circle(out)">
                                      <p:cBhvr>
                                        <p:cTn id="28" dur="500"/>
                                        <p:tgtEl>
                                          <p:spTgt spid="3"/>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randombar(horizontal)">
                                      <p:cBhvr>
                                        <p:cTn id="31" dur="500"/>
                                        <p:tgtEl>
                                          <p:spTgt spid="7"/>
                                        </p:tgtEl>
                                      </p:cBhvr>
                                    </p:animEffect>
                                  </p:childTnLst>
                                </p:cTn>
                              </p:par>
                            </p:childTnLst>
                          </p:cTn>
                        </p:par>
                        <p:par>
                          <p:cTn id="32" fill="hold">
                            <p:stCondLst>
                              <p:cond delay="2000"/>
                            </p:stCondLst>
                            <p:childTnLst>
                              <p:par>
                                <p:cTn id="33" presetID="6" presetClass="entr" presetSubtype="32"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circle(out)">
                                      <p:cBhvr>
                                        <p:cTn id="35" dur="500"/>
                                        <p:tgtEl>
                                          <p:spTgt spid="2"/>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randombar(horizontal)">
                                      <p:cBhvr>
                                        <p:cTn id="38" dur="500"/>
                                        <p:tgtEl>
                                          <p:spTgt spid="8"/>
                                        </p:tgtEl>
                                      </p:cBhvr>
                                    </p:animEffect>
                                  </p:childTnLst>
                                </p:cTn>
                              </p:par>
                            </p:childTnLst>
                          </p:cTn>
                        </p:par>
                        <p:par>
                          <p:cTn id="39" fill="hold">
                            <p:stCondLst>
                              <p:cond delay="2500"/>
                            </p:stCondLst>
                            <p:childTnLst>
                              <p:par>
                                <p:cTn id="40" presetID="6" presetClass="entr" presetSubtype="32" fill="hold"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circle(out)">
                                      <p:cBhvr>
                                        <p:cTn id="42" dur="500"/>
                                        <p:tgtEl>
                                          <p:spTgt spid="10"/>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randombar(horizontal)">
                                      <p:cBhvr>
                                        <p:cTn id="45" dur="500"/>
                                        <p:tgtEl>
                                          <p:spTgt spid="11"/>
                                        </p:tgtEl>
                                      </p:cBhvr>
                                    </p:animEffect>
                                  </p:childTnLst>
                                </p:cTn>
                              </p:par>
                              <p:par>
                                <p:cTn id="46" presetID="55" presetClass="entr" presetSubtype="0" fill="hold" nodeType="with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1000" fill="hold"/>
                                        <p:tgtEl>
                                          <p:spTgt spid="12"/>
                                        </p:tgtEl>
                                        <p:attrNameLst>
                                          <p:attrName>ppt_w</p:attrName>
                                        </p:attrNameLst>
                                      </p:cBhvr>
                                      <p:tavLst>
                                        <p:tav tm="0">
                                          <p:val>
                                            <p:strVal val="#ppt_w*0.70"/>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Effect transition="in" filter="fade">
                                      <p:cBhvr>
                                        <p:cTn id="5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22" grpId="0"/>
      <p:bldP spid="6" grpId="0"/>
      <p:bldP spid="7" grpId="0"/>
      <p:bldP spid="8" grpId="0"/>
      <p:bldP spid="11" grpId="0"/>
    </p:bldLst>
  </p:timing>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2506</Words>
  <Application>Microsoft Office PowerPoint</Application>
  <PresentationFormat>Bildschirmpräsentation (4:3)</PresentationFormat>
  <Paragraphs>116</Paragraphs>
  <Slides>18</Slides>
  <Notes>2</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18</vt:i4>
      </vt:variant>
    </vt:vector>
  </HeadingPairs>
  <TitlesOfParts>
    <vt:vector size="23" baseType="lpstr">
      <vt:lpstr>Arial</vt:lpstr>
      <vt:lpstr>Calibri</vt:lpstr>
      <vt:lpstr>Ebrima</vt:lpstr>
      <vt:lpstr>Franklin Gothic Book</vt:lpstr>
      <vt:lpstr>Standarddesign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Erika</dc:creator>
  <cp:lastModifiedBy>Demet Bicil</cp:lastModifiedBy>
  <cp:revision>323</cp:revision>
  <cp:lastPrinted>2020-11-23T09:32:33Z</cp:lastPrinted>
  <dcterms:created xsi:type="dcterms:W3CDTF">2013-01-07T14:55:44Z</dcterms:created>
  <dcterms:modified xsi:type="dcterms:W3CDTF">2026-01-30T07:26:40Z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